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71" r:id="rId29"/>
    <p:sldId id="284" r:id="rId30"/>
    <p:sldId id="285" r:id="rId31"/>
    <p:sldId id="286" r:id="rId32"/>
    <p:sldId id="287" r:id="rId33"/>
    <p:sldId id="289" r:id="rId34"/>
    <p:sldId id="290"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750BA56-BD5F-4178-B0B6-102602F64E65}" type="datetimeFigureOut">
              <a:rPr lang="ar-IQ" smtClean="0"/>
              <a:t>13/09/1442</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017D64D0-B9E5-499C-BF71-8A8B565A959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50BA56-BD5F-4178-B0B6-102602F64E65}" type="datetimeFigureOut">
              <a:rPr lang="ar-IQ" smtClean="0"/>
              <a:t>13/09/1442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7D64D0-B9E5-499C-BF71-8A8B565A959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50BA56-BD5F-4178-B0B6-102602F64E65}" type="datetimeFigureOut">
              <a:rPr lang="ar-IQ" smtClean="0"/>
              <a:t>13/09/1442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7D64D0-B9E5-499C-BF71-8A8B565A959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750BA56-BD5F-4178-B0B6-102602F64E65}" type="datetimeFigureOut">
              <a:rPr lang="ar-IQ" smtClean="0"/>
              <a:t>13/09/1442</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017D64D0-B9E5-499C-BF71-8A8B565A959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750BA56-BD5F-4178-B0B6-102602F64E65}" type="datetimeFigureOut">
              <a:rPr lang="ar-IQ" smtClean="0"/>
              <a:t>13/09/1442</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017D64D0-B9E5-499C-BF71-8A8B565A9594}"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750BA56-BD5F-4178-B0B6-102602F64E65}" type="datetimeFigureOut">
              <a:rPr lang="ar-IQ" smtClean="0"/>
              <a:t>13/09/1442</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017D64D0-B9E5-499C-BF71-8A8B565A959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750BA56-BD5F-4178-B0B6-102602F64E65}" type="datetimeFigureOut">
              <a:rPr lang="ar-IQ" smtClean="0"/>
              <a:t>13/09/1442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017D64D0-B9E5-499C-BF71-8A8B565A9594}"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750BA56-BD5F-4178-B0B6-102602F64E65}" type="datetimeFigureOut">
              <a:rPr lang="ar-IQ" smtClean="0"/>
              <a:t>13/09/1442</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7D64D0-B9E5-499C-BF71-8A8B565A959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50BA56-BD5F-4178-B0B6-102602F64E65}" type="datetimeFigureOut">
              <a:rPr lang="ar-IQ" smtClean="0"/>
              <a:t>13/09/1442</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7D64D0-B9E5-499C-BF71-8A8B565A959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750BA56-BD5F-4178-B0B6-102602F64E65}" type="datetimeFigureOut">
              <a:rPr lang="ar-IQ" smtClean="0"/>
              <a:t>13/09/1442</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7D64D0-B9E5-499C-BF71-8A8B565A959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750BA56-BD5F-4178-B0B6-102602F64E65}" type="datetimeFigureOut">
              <a:rPr lang="ar-IQ" smtClean="0"/>
              <a:t>13/09/1442</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017D64D0-B9E5-499C-BF71-8A8B565A9594}"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750BA56-BD5F-4178-B0B6-102602F64E65}" type="datetimeFigureOut">
              <a:rPr lang="ar-IQ" smtClean="0"/>
              <a:t>13/09/1442</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17D64D0-B9E5-499C-BF71-8A8B565A9594}"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aypal.com/"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westernunion.com/"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www.megamart.com/" TargetMode="External"/><Relationship Id="rId2" Type="http://schemas.openxmlformats.org/officeDocument/2006/relationships/hyperlink" Target="http://www.almohandes.org/vb/redirector.php?url=http://www.tasawak.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149080"/>
            <a:ext cx="8458200" cy="1222375"/>
          </a:xfrm>
        </p:spPr>
        <p:txBody>
          <a:bodyPr>
            <a:normAutofit fontScale="90000"/>
          </a:bodyPr>
          <a:lstStyle/>
          <a:p>
            <a:r>
              <a:rPr lang="ar-IQ" b="1" dirty="0"/>
              <a:t>التجارة الالكترونية</a:t>
            </a:r>
            <a:r>
              <a:rPr lang="en-US" dirty="0"/>
              <a:t/>
            </a:r>
            <a:br>
              <a:rPr lang="en-US" dirty="0"/>
            </a:br>
            <a:r>
              <a:rPr lang="en-US" b="1" dirty="0"/>
              <a:t>Electronic Commerce</a:t>
            </a:r>
            <a:r>
              <a:rPr lang="en-US" dirty="0"/>
              <a:t/>
            </a:r>
            <a:br>
              <a:rPr lang="en-US" dirty="0"/>
            </a:br>
            <a:endParaRPr lang="ar-IQ" dirty="0"/>
          </a:p>
        </p:txBody>
      </p:sp>
      <p:sp>
        <p:nvSpPr>
          <p:cNvPr id="3" name="Subtitle 2"/>
          <p:cNvSpPr>
            <a:spLocks noGrp="1"/>
          </p:cNvSpPr>
          <p:nvPr>
            <p:ph type="subTitle" idx="1"/>
          </p:nvPr>
        </p:nvSpPr>
        <p:spPr>
          <a:xfrm>
            <a:off x="323528" y="3140968"/>
            <a:ext cx="8458200" cy="914400"/>
          </a:xfrm>
        </p:spPr>
        <p:txBody>
          <a:bodyPr>
            <a:normAutofit/>
          </a:bodyPr>
          <a:lstStyle/>
          <a:p>
            <a:endParaRPr lang="ar-IQ" b="1" dirty="0" smtClean="0"/>
          </a:p>
          <a:p>
            <a:r>
              <a:rPr lang="ar-SA" b="1" dirty="0" smtClean="0"/>
              <a:t>م</a:t>
            </a:r>
            <a:r>
              <a:rPr lang="ar-SA" b="1" dirty="0"/>
              <a:t>. م. فايزة حسن مسجت عفتان الجشعمي</a:t>
            </a:r>
            <a:endParaRPr lang="en-US" dirty="0"/>
          </a:p>
          <a:p>
            <a:endParaRPr lang="ar-IQ" dirty="0"/>
          </a:p>
        </p:txBody>
      </p:sp>
    </p:spTree>
    <p:extLst>
      <p:ext uri="{BB962C8B-B14F-4D97-AF65-F5344CB8AC3E}">
        <p14:creationId xmlns:p14="http://schemas.microsoft.com/office/powerpoint/2010/main" val="431044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305342"/>
            <a:ext cx="7992888" cy="3754874"/>
          </a:xfrm>
          <a:prstGeom prst="rect">
            <a:avLst/>
          </a:prstGeom>
        </p:spPr>
        <p:txBody>
          <a:bodyPr wrap="square">
            <a:spAutoFit/>
          </a:bodyPr>
          <a:lstStyle/>
          <a:p>
            <a:r>
              <a:rPr lang="ar-IQ" sz="2000" b="1" dirty="0"/>
              <a:t> ثانيا - المعوقات غير التقنية</a:t>
            </a:r>
            <a:endParaRPr lang="en-US" sz="2000" dirty="0"/>
          </a:p>
          <a:p>
            <a:pPr lvl="0"/>
            <a:r>
              <a:rPr lang="ar-SA" sz="2000" b="1" dirty="0"/>
              <a:t>حاجة المستهلك المستمرة للخصوصية والسرية في عمليات البيع والشراء</a:t>
            </a:r>
            <a:r>
              <a:rPr lang="en-US" sz="2000" b="1" dirty="0"/>
              <a:t> . </a:t>
            </a:r>
            <a:endParaRPr lang="en-US" sz="2000" dirty="0"/>
          </a:p>
          <a:p>
            <a:pPr lvl="0"/>
            <a:r>
              <a:rPr lang="ar-SA" sz="2000" b="1" dirty="0"/>
              <a:t>ضعف ثقة المستهلك في التجارة الإلكترونية بالبائع الافتراضي أي الذي لا يملك موقعا فيزيائيا </a:t>
            </a:r>
            <a:r>
              <a:rPr lang="ar-IQ" sz="2000" b="1" dirty="0"/>
              <a:t>(واقعي) </a:t>
            </a:r>
            <a:endParaRPr lang="en-US" sz="2000" dirty="0"/>
          </a:p>
          <a:p>
            <a:pPr lvl="0"/>
            <a:r>
              <a:rPr lang="ar-SA" sz="2000" b="1" dirty="0"/>
              <a:t>ما تزال لدى بعض الحكومات قوانين تمنع او تقلل من فرض التعاون الدولي</a:t>
            </a:r>
            <a:r>
              <a:rPr lang="en-US" sz="2000" b="1" dirty="0"/>
              <a:t> . -</a:t>
            </a:r>
            <a:endParaRPr lang="en-US" sz="2000" dirty="0"/>
          </a:p>
          <a:p>
            <a:pPr lvl="0"/>
            <a:r>
              <a:rPr lang="ar-SA" sz="2000" b="1" dirty="0"/>
              <a:t>هناك صعوبة لقياس مدى نجاح الاعلانات الإلكترونية وذلك لعدم توفر طرق القياس المعيارية الإلكترونية </a:t>
            </a:r>
            <a:endParaRPr lang="en-US" sz="2000" dirty="0"/>
          </a:p>
          <a:p>
            <a:pPr lvl="0"/>
            <a:r>
              <a:rPr lang="ar-SA" sz="2000" b="1" dirty="0"/>
              <a:t>برفض بعض المستهلكين التغير والتحول من التجارة التقليدية الى التجارة الإلكترونية وبعضهم يفضل لمس</a:t>
            </a:r>
            <a:endParaRPr lang="en-US" sz="2000" dirty="0"/>
          </a:p>
          <a:p>
            <a:pPr lvl="0"/>
            <a:r>
              <a:rPr lang="ar-SA" sz="2000" b="1" dirty="0"/>
              <a:t>المنتج قبل الحصول عليه كما ان بعض المستهلكين ما يزالون يرفضون التحول للتعاملات اللا ورقية والنقود الإلكترونية</a:t>
            </a:r>
            <a:r>
              <a:rPr lang="en-US" sz="2000" b="1" dirty="0"/>
              <a:t> .</a:t>
            </a:r>
            <a:endParaRPr lang="en-US" sz="2000" dirty="0"/>
          </a:p>
          <a:p>
            <a:pPr lvl="0"/>
            <a:r>
              <a:rPr lang="ar-SA" sz="2000" b="1" dirty="0"/>
              <a:t>ما تزال طرق الخداع على شبكة الانترنت في تسارع مستمر </a:t>
            </a:r>
            <a:endParaRPr lang="ar-IQ" sz="2000" dirty="0"/>
          </a:p>
        </p:txBody>
      </p:sp>
    </p:spTree>
    <p:extLst>
      <p:ext uri="{BB962C8B-B14F-4D97-AF65-F5344CB8AC3E}">
        <p14:creationId xmlns:p14="http://schemas.microsoft.com/office/powerpoint/2010/main" val="346910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6155531"/>
          </a:xfrm>
          <a:prstGeom prst="rect">
            <a:avLst/>
          </a:prstGeom>
        </p:spPr>
        <p:txBody>
          <a:bodyPr wrap="square">
            <a:spAutoFit/>
          </a:bodyPr>
          <a:lstStyle/>
          <a:p>
            <a:pPr lvl="0"/>
            <a:r>
              <a:rPr lang="ar-SA" sz="1600" b="1" dirty="0"/>
              <a:t>وظيفة الأسواق الإلكترونية</a:t>
            </a:r>
            <a:endParaRPr lang="en-US" sz="1600" dirty="0"/>
          </a:p>
          <a:p>
            <a:r>
              <a:rPr lang="ar-SA" sz="1600" b="1" dirty="0"/>
              <a:t>قبل الدخول في عالم الاسواق الإلكترونية من تحديد وظيفة السوق في عالم الاعمال حيث يعتبر</a:t>
            </a:r>
            <a:endParaRPr lang="en-US" sz="1600" dirty="0"/>
          </a:p>
          <a:p>
            <a:r>
              <a:rPr lang="ar-SA" sz="1600" b="1" dirty="0"/>
              <a:t> بشكل عام</a:t>
            </a:r>
            <a:r>
              <a:rPr lang="ar-IQ" sz="1600" b="1" dirty="0"/>
              <a:t> (</a:t>
            </a:r>
            <a:r>
              <a:rPr lang="ar-SA" sz="1600" b="1" dirty="0"/>
              <a:t>السوق</a:t>
            </a:r>
            <a:r>
              <a:rPr lang="ar-IQ" sz="1600" b="1" dirty="0"/>
              <a:t>) </a:t>
            </a:r>
            <a:r>
              <a:rPr lang="ar-SA" sz="1600" b="1" dirty="0"/>
              <a:t>وسيلة الصلة بين البائع والمشتري او بين مقدم الخدمة وطالب الخدمة او بين الزبون والمنتج وتظهر هذه الصلة</a:t>
            </a:r>
            <a:endParaRPr lang="en-US" sz="1600" dirty="0"/>
          </a:p>
          <a:p>
            <a:r>
              <a:rPr lang="ar-SA" sz="1600" b="1" dirty="0"/>
              <a:t>من خلال ما يلي</a:t>
            </a:r>
            <a:r>
              <a:rPr lang="ar-IQ" sz="1600" b="1" dirty="0"/>
              <a:t> : ( مظاهر صلة المباشرة بين البائع بالمشتري)</a:t>
            </a:r>
            <a:endParaRPr lang="en-US" sz="1600" dirty="0"/>
          </a:p>
          <a:p>
            <a:pPr lvl="0"/>
            <a:r>
              <a:rPr lang="ar-SA" sz="1600" b="1" dirty="0"/>
              <a:t>تحديد نوع السلعة التي يطلبها الزبون وخصائصها</a:t>
            </a:r>
            <a:r>
              <a:rPr lang="en-US" sz="1600" b="1" dirty="0"/>
              <a:t> . </a:t>
            </a:r>
            <a:endParaRPr lang="en-US" sz="1600" dirty="0"/>
          </a:p>
          <a:p>
            <a:pPr lvl="0"/>
            <a:r>
              <a:rPr lang="ar-SA" sz="1600" b="1" dirty="0"/>
              <a:t>البحث عن بائعين او سلعة معينة او مستهلكين لتصريف بضاعة محدودة</a:t>
            </a:r>
            <a:r>
              <a:rPr lang="en-US" sz="1600" b="1" dirty="0"/>
              <a:t> . </a:t>
            </a:r>
            <a:endParaRPr lang="en-US" sz="1600" dirty="0"/>
          </a:p>
          <a:p>
            <a:pPr lvl="0"/>
            <a:r>
              <a:rPr lang="ar-SA" sz="1600" b="1" dirty="0"/>
              <a:t>تحديد السعر للسلعة وإضافة المعلومات المطلوبة لها</a:t>
            </a:r>
            <a:r>
              <a:rPr lang="en-US" sz="1600" b="1" dirty="0"/>
              <a:t> . </a:t>
            </a:r>
            <a:endParaRPr lang="en-US" sz="1600" dirty="0"/>
          </a:p>
          <a:p>
            <a:pPr lvl="0"/>
            <a:r>
              <a:rPr lang="ar-SA" sz="1600" b="1" dirty="0"/>
              <a:t>البحث عن اسواق مختلفة والتنافس في عرض منتجات جديدة</a:t>
            </a:r>
            <a:r>
              <a:rPr lang="en-US" sz="1600" b="1" dirty="0"/>
              <a:t> . </a:t>
            </a:r>
            <a:endParaRPr lang="en-US" sz="1600" dirty="0"/>
          </a:p>
          <a:p>
            <a:pPr lvl="0"/>
            <a:r>
              <a:rPr lang="ar-SA" sz="1600" b="1" dirty="0"/>
              <a:t>المشاركة في المزادات المختلفة عن طريق ربط اصحاب المال بالموردين والزبائن </a:t>
            </a:r>
            <a:endParaRPr lang="en-US" sz="1600" dirty="0"/>
          </a:p>
          <a:p>
            <a:r>
              <a:rPr lang="ar-SA" sz="1600" b="1" dirty="0"/>
              <a:t>- يمكن ان تظهر هذه الصلة عبر الوسيط الذي يعمل على تقليل الاجراءات </a:t>
            </a:r>
            <a:r>
              <a:rPr lang="ar-IQ" sz="1600" b="1" dirty="0"/>
              <a:t> وتقديم التسهيلات( مظاهر الصلة عبر وسيط بين البائع بالمشتري) مثل</a:t>
            </a:r>
            <a:endParaRPr lang="en-US" sz="1600" dirty="0"/>
          </a:p>
          <a:p>
            <a:pPr lvl="0"/>
            <a:r>
              <a:rPr lang="ar-SA" sz="1600" b="1" dirty="0"/>
              <a:t>توصيل المعلومات او البضائع او الخدمات للمشتري</a:t>
            </a:r>
            <a:r>
              <a:rPr lang="en-US" sz="1600" b="1" dirty="0"/>
              <a:t> . </a:t>
            </a:r>
            <a:endParaRPr lang="en-US" sz="1600" dirty="0"/>
          </a:p>
          <a:p>
            <a:pPr lvl="0"/>
            <a:r>
              <a:rPr lang="ar-SA" sz="1600" b="1" dirty="0"/>
              <a:t>تحويل عمليات الدفع من المشتري للبائع</a:t>
            </a:r>
            <a:r>
              <a:rPr lang="en-US" sz="1600" b="1" dirty="0"/>
              <a:t> . -</a:t>
            </a:r>
            <a:endParaRPr lang="en-US" sz="1600" dirty="0"/>
          </a:p>
          <a:p>
            <a:pPr lvl="0"/>
            <a:r>
              <a:rPr lang="ar-SA" sz="1600" b="1" dirty="0"/>
              <a:t>توفير عناصر الثقة بالسوق بين البائع والمشتري </a:t>
            </a:r>
            <a:endParaRPr lang="en-US" sz="1600" dirty="0"/>
          </a:p>
          <a:p>
            <a:pPr lvl="0"/>
            <a:r>
              <a:rPr lang="ar-SA" sz="1600" b="1" dirty="0"/>
              <a:t>توفير تسهيلات البنية التحتية للإجراء العمليات بالسوق مثل </a:t>
            </a:r>
            <a:endParaRPr lang="en-US" sz="1600" dirty="0"/>
          </a:p>
          <a:p>
            <a:r>
              <a:rPr lang="ar-IQ" sz="1600" b="1" dirty="0"/>
              <a:t>ا) </a:t>
            </a:r>
            <a:r>
              <a:rPr lang="ar-SA" sz="1600" b="1" dirty="0"/>
              <a:t>التسهيلات قانونية من حيث سلامة العقود القانونية</a:t>
            </a:r>
            <a:r>
              <a:rPr lang="en-US" sz="1600" b="1" dirty="0"/>
              <a:t>  </a:t>
            </a:r>
            <a:r>
              <a:rPr lang="ar-SA" sz="1600" b="1" dirty="0"/>
              <a:t>توفير معلومات عن المواصفات المعيارية </a:t>
            </a:r>
            <a:endParaRPr lang="en-US" sz="1600" dirty="0"/>
          </a:p>
          <a:p>
            <a:r>
              <a:rPr lang="ar-SA" sz="1600" b="1" dirty="0"/>
              <a:t>ب) الاشراف على عمل الاسواق ومراقبتها وتوفير الضمان لعملياتها</a:t>
            </a:r>
            <a:r>
              <a:rPr lang="en-US" sz="1600" b="1" dirty="0"/>
              <a:t> . </a:t>
            </a:r>
            <a:endParaRPr lang="en-US" sz="1600" dirty="0"/>
          </a:p>
          <a:p>
            <a:r>
              <a:rPr lang="ar-SA" sz="1600" b="1" dirty="0"/>
              <a:t>- نرى مما سبق ان سوق الاعمال له الدور الرئيسي والمركزي في عالم الاقتصاد من حيث توفير التسهيلات في تبادل المعلومات والمنتجات والخدمات وطرق الدفع بين المشاركين وتعطي قيمة لعملية البيع بين البائع والمشتري والوسيط ومن ثم المجتمع ككل</a:t>
            </a:r>
            <a:endParaRPr lang="ar-IQ" sz="1600" dirty="0"/>
          </a:p>
        </p:txBody>
      </p:sp>
    </p:spTree>
    <p:extLst>
      <p:ext uri="{BB962C8B-B14F-4D97-AF65-F5344CB8AC3E}">
        <p14:creationId xmlns:p14="http://schemas.microsoft.com/office/powerpoint/2010/main" val="1264871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897" y="476672"/>
            <a:ext cx="7920880" cy="3785652"/>
          </a:xfrm>
          <a:prstGeom prst="rect">
            <a:avLst/>
          </a:prstGeom>
        </p:spPr>
        <p:txBody>
          <a:bodyPr wrap="square">
            <a:spAutoFit/>
          </a:bodyPr>
          <a:lstStyle/>
          <a:p>
            <a:r>
              <a:rPr lang="ar-SA" sz="2400" b="1" dirty="0"/>
              <a:t>اهم</a:t>
            </a:r>
            <a:r>
              <a:rPr lang="en-US" sz="2400" b="1" dirty="0"/>
              <a:t>  </a:t>
            </a:r>
            <a:r>
              <a:rPr lang="ar-SA" sz="2400" b="1" dirty="0"/>
              <a:t>التغيرات في مفهوم السوق الالكتروني : نتيجة لتطور تكنولوجية المعلومات والتغيرات السريعة في عالم الانترنت</a:t>
            </a:r>
            <a:endParaRPr lang="en-US" sz="2400" dirty="0"/>
          </a:p>
          <a:p>
            <a:r>
              <a:rPr lang="ar-IQ" sz="2400" b="1" dirty="0"/>
              <a:t>(نقاط تفوق السوق الإلكترونية على السوق التقليدية فيما يخص المعلومات والاتصالات )</a:t>
            </a:r>
            <a:endParaRPr lang="en-US" sz="2400" dirty="0"/>
          </a:p>
          <a:p>
            <a:pPr lvl="0"/>
            <a:r>
              <a:rPr lang="ar-SA" sz="2400" b="1" dirty="0"/>
              <a:t>سرعة خلق المعلومات وكثافتها مقارنة بالأسواق العادية</a:t>
            </a:r>
            <a:r>
              <a:rPr lang="en-US" sz="2400" b="1" dirty="0"/>
              <a:t> . </a:t>
            </a:r>
            <a:endParaRPr lang="en-US" sz="2400" dirty="0"/>
          </a:p>
          <a:p>
            <a:pPr lvl="0"/>
            <a:r>
              <a:rPr lang="ar-SA" sz="2400" b="1" dirty="0"/>
              <a:t>قلة تكلفة البحث عن المعلومة بالنسبة للبائع والمشتري</a:t>
            </a:r>
            <a:r>
              <a:rPr lang="en-US" sz="2400" b="1" dirty="0"/>
              <a:t> . </a:t>
            </a:r>
            <a:endParaRPr lang="en-US" sz="2400" dirty="0"/>
          </a:p>
          <a:p>
            <a:pPr lvl="0"/>
            <a:r>
              <a:rPr lang="ar-SA" sz="2400" b="1" dirty="0"/>
              <a:t>سهولة تبادل المعلومات وتعديلها وتطويرها بين البائع والمشتري</a:t>
            </a:r>
            <a:r>
              <a:rPr lang="en-US" sz="2400" b="1" dirty="0"/>
              <a:t> . </a:t>
            </a:r>
            <a:endParaRPr lang="en-US" sz="2400" dirty="0"/>
          </a:p>
          <a:p>
            <a:pPr lvl="0"/>
            <a:r>
              <a:rPr lang="ar-SA" sz="2400" b="1" dirty="0"/>
              <a:t>تقليل الفترة الزمنية لعمليتي البحث والحصول على المنتج وذلك لسهولة الحصول على المنتجات خاصة الرقمية منها</a:t>
            </a:r>
            <a:r>
              <a:rPr lang="en-US" sz="2400" b="1" dirty="0"/>
              <a:t> .</a:t>
            </a:r>
            <a:endParaRPr lang="en-US" sz="2400" dirty="0"/>
          </a:p>
          <a:p>
            <a:pPr lvl="0"/>
            <a:r>
              <a:rPr lang="ar-SA" sz="2400" b="1" dirty="0"/>
              <a:t>قدرة البائع والمشتري على التعامل على الرغم من بعد كل منها على الاخر</a:t>
            </a:r>
            <a:r>
              <a:rPr lang="en-US" sz="2400" b="1" dirty="0"/>
              <a:t> . </a:t>
            </a:r>
            <a:endParaRPr lang="en-US" sz="2400" dirty="0"/>
          </a:p>
        </p:txBody>
      </p:sp>
    </p:spTree>
    <p:extLst>
      <p:ext uri="{BB962C8B-B14F-4D97-AF65-F5344CB8AC3E}">
        <p14:creationId xmlns:p14="http://schemas.microsoft.com/office/powerpoint/2010/main" val="1068735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1598"/>
            <a:ext cx="8712968" cy="6340197"/>
          </a:xfrm>
          <a:prstGeom prst="rect">
            <a:avLst/>
          </a:prstGeom>
        </p:spPr>
        <p:txBody>
          <a:bodyPr wrap="square">
            <a:spAutoFit/>
          </a:bodyPr>
          <a:lstStyle/>
          <a:p>
            <a:r>
              <a:rPr lang="ar-SA" sz="1400" b="1" dirty="0"/>
              <a:t>تشابه محتويات السوق الالكتروني محتويات السوق التقليدي</a:t>
            </a:r>
            <a:r>
              <a:rPr lang="ar-IQ" sz="1400" b="1" dirty="0"/>
              <a:t> :</a:t>
            </a:r>
            <a:endParaRPr lang="en-US" sz="1400" dirty="0"/>
          </a:p>
          <a:p>
            <a:r>
              <a:rPr lang="ar-SA" sz="1400" b="1" dirty="0"/>
              <a:t>من حيث وجود البائع والزبون والمنتجات والخدمات سواء الربحية والا ربحية والبنية التحتية والبائع الامامي والبائع الخلفي والوسيط وشركاء الاعمال وداعمي الخدمات ويظهر الاختلاف الجوهري في انها تتم بصورة الكترونية ضمن السوق الالكتروني</a:t>
            </a:r>
            <a:r>
              <a:rPr lang="en-US" sz="1400" b="1" dirty="0"/>
              <a:t> .</a:t>
            </a:r>
            <a:endParaRPr lang="en-US" sz="1400" dirty="0"/>
          </a:p>
          <a:p>
            <a:r>
              <a:rPr lang="en-US" sz="1400" b="1" dirty="0"/>
              <a:t>1</a:t>
            </a:r>
            <a:r>
              <a:rPr lang="ar-IQ" sz="1400" b="1" dirty="0"/>
              <a:t>) </a:t>
            </a:r>
            <a:r>
              <a:rPr lang="ar-SA" sz="1400" b="1" dirty="0"/>
              <a:t>الزبون </a:t>
            </a:r>
            <a:r>
              <a:rPr lang="en-US" sz="1400" b="1" dirty="0"/>
              <a:t>: </a:t>
            </a:r>
            <a:r>
              <a:rPr lang="ar-SA" sz="1400" b="1" dirty="0"/>
              <a:t>يستخدم الملايين من الزبائن يوميا شبكة الانترنت للبحث عن منتجات وخدمات تقدم ويتم الاعلان عنها</a:t>
            </a:r>
            <a:r>
              <a:rPr lang="ar-SA" sz="1400" dirty="0"/>
              <a:t> </a:t>
            </a:r>
            <a:r>
              <a:rPr lang="ar-SA" sz="1400" b="1" dirty="0"/>
              <a:t>كما يوجد زبائن يبحثون عن منتجات بمواصفات خاصة او يطلبوا كميات بعروض مميزة وهناك زبائن يبحثون عن معلومات تفصيلية للمقارنة والمزايدة او المفاوضة مع الاخرين للحصول عليها على اختلاف اهداف الزبائن استطاعت الشركات الكبيرة ان تحصل على العدد الاكبر من الزبائن حيث تبين ان أكثر من </a:t>
            </a:r>
            <a:r>
              <a:rPr lang="en-US" sz="1400" b="1" dirty="0"/>
              <a:t>%85</a:t>
            </a:r>
            <a:r>
              <a:rPr lang="ar-SA" sz="1400" b="1" dirty="0"/>
              <a:t>من انشطة التجارة الإلكترونية تعود للشركات الكبرى</a:t>
            </a:r>
            <a:r>
              <a:rPr lang="en-US" sz="1400" b="1" dirty="0"/>
              <a:t>.</a:t>
            </a:r>
            <a:r>
              <a:rPr lang="en-US" sz="1400" dirty="0"/>
              <a:t/>
            </a:r>
            <a:br>
              <a:rPr lang="en-US" sz="1400" dirty="0"/>
            </a:br>
            <a:r>
              <a:rPr lang="ar-SA" sz="1400" b="1" dirty="0"/>
              <a:t>2) البائع</a:t>
            </a:r>
            <a:r>
              <a:rPr lang="en-US" sz="1400" b="1" dirty="0"/>
              <a:t>: </a:t>
            </a:r>
            <a:r>
              <a:rPr lang="ar-SA" sz="1400" b="1" dirty="0"/>
              <a:t>تقوم الملايين من المخازن على الشبكة بتقديم عروض متنوعة لسلع ومنتجات عديدة والاعلان عنها ويستطيع الزبون كل يوم  ان يجد نوعا جديدا او مختلفا من المنتجات او الخدمات التي تقدم ويعلن عنها على شبكة الانترنت ويستطيع الباعة البيع مباشرة على الشبكة عبر موقعهم او عبر الاسواق الإلكترونية الكبيرة</a:t>
            </a:r>
            <a:r>
              <a:rPr lang="en-US" sz="1400" b="1" dirty="0"/>
              <a:t>.</a:t>
            </a:r>
            <a:r>
              <a:rPr lang="en-US" sz="1400" dirty="0"/>
              <a:t> </a:t>
            </a:r>
            <a:br>
              <a:rPr lang="en-US" sz="1400" dirty="0"/>
            </a:br>
            <a:r>
              <a:rPr lang="en-US" sz="1400" b="1" dirty="0"/>
              <a:t> (3</a:t>
            </a:r>
            <a:r>
              <a:rPr lang="ar-SA" sz="1400" b="1" dirty="0"/>
              <a:t>البنية التحتية للسوق:  تشمل البنية التحتية  كل من الشبكات الإلكترونية والاجهزة والبرمجيات وغيرها وكلما زاد الاهتمام بها نتيجة زيادة سرعة الشبكات وزيادة كفاءتها وتحديثها باستمرار زاد اقبال جميع الاطراف على المشاركة بالتجارة الإلكترونية</a:t>
            </a:r>
            <a:r>
              <a:rPr lang="en-US" sz="1400" b="1" dirty="0"/>
              <a:t>.</a:t>
            </a:r>
            <a:r>
              <a:rPr lang="en-US" sz="1400" dirty="0"/>
              <a:t/>
            </a:r>
            <a:br>
              <a:rPr lang="en-US" sz="1400" dirty="0"/>
            </a:br>
            <a:r>
              <a:rPr lang="ar-SA" sz="1400" b="1" dirty="0"/>
              <a:t>4) البائع الامامي</a:t>
            </a:r>
            <a:r>
              <a:rPr lang="en-US" sz="1400" b="1" dirty="0"/>
              <a:t>: </a:t>
            </a:r>
            <a:r>
              <a:rPr lang="ar-SA" sz="1400" b="1" dirty="0"/>
              <a:t>يتعامل  الزبون مع السوق بواسطة البائع الامامي ويشمل ذلك مواقع البيع والكتالوجات الإلكترونية وسجلات التسوق وموقع البحث ومواقع المزادات وبوابات التعاملات المالية</a:t>
            </a:r>
            <a:r>
              <a:rPr lang="en-US" sz="1400" b="1" dirty="0"/>
              <a:t>.</a:t>
            </a:r>
            <a:r>
              <a:rPr lang="en-US" sz="1400" dirty="0"/>
              <a:t/>
            </a:r>
            <a:br>
              <a:rPr lang="en-US" sz="1400" dirty="0"/>
            </a:br>
            <a:r>
              <a:rPr lang="ar-SA" sz="1400" b="1" dirty="0"/>
              <a:t>5) البائع الخلفي</a:t>
            </a:r>
            <a:r>
              <a:rPr lang="en-US" sz="1400" b="1" dirty="0"/>
              <a:t>:  </a:t>
            </a:r>
            <a:r>
              <a:rPr lang="ar-SA" sz="1400" b="1" dirty="0"/>
              <a:t>وتشمل  وظيفة كل من الانشطة من طلبات التفاوض وتقيد الطلبات وادارة عمليات التخزين والتعامل مع الموردين والمحاسبة الادارية والمالية وتجهيز الطلبات للشحن ومن ثم توصيلها للمستهلك </a:t>
            </a:r>
            <a:r>
              <a:rPr lang="en-US" sz="1400" b="1" dirty="0"/>
              <a:t>.</a:t>
            </a:r>
            <a:r>
              <a:rPr lang="en-US" sz="1400" dirty="0"/>
              <a:t/>
            </a:r>
            <a:br>
              <a:rPr lang="en-US" sz="1400" dirty="0"/>
            </a:br>
            <a:r>
              <a:rPr lang="ar-SA" sz="1400" b="1" dirty="0"/>
              <a:t>6) الوسيط</a:t>
            </a:r>
            <a:r>
              <a:rPr lang="en-US" sz="1400" b="1" dirty="0"/>
              <a:t>:  </a:t>
            </a:r>
            <a:r>
              <a:rPr lang="ar-SA" sz="1400" b="1" dirty="0"/>
              <a:t>هو الطرف الثالث بين البائع  والمشتري ودوره يتضح في السوق الالكتروني أكثر من السوق الفيزيائي العادي في خلق وادارة للسوق الالكتروني المباشر حيث يقوم بحلقة الوصل بين البائع والمشتري عن طريق توفير</a:t>
            </a:r>
            <a:r>
              <a:rPr lang="ar-SA" sz="1400" dirty="0"/>
              <a:t> </a:t>
            </a:r>
            <a:r>
              <a:rPr lang="ar-SA" sz="1400" b="1" dirty="0"/>
              <a:t>خدمات البنية التحتية ومساعدة البائع والمشتري لأجراء العمليات بصورة كاملة وسريعة</a:t>
            </a:r>
            <a:r>
              <a:rPr lang="en-US" sz="1400" b="1" dirty="0"/>
              <a:t>.</a:t>
            </a:r>
            <a:r>
              <a:rPr lang="en-US" sz="1400" dirty="0"/>
              <a:t/>
            </a:r>
            <a:br>
              <a:rPr lang="en-US" sz="1400" dirty="0"/>
            </a:br>
            <a:r>
              <a:rPr lang="en-US" sz="1400" b="1" dirty="0"/>
              <a:t> (7</a:t>
            </a:r>
            <a:r>
              <a:rPr lang="ar-SA" sz="1400" b="1" dirty="0"/>
              <a:t>شركاء العمل </a:t>
            </a:r>
            <a:r>
              <a:rPr lang="en-US" sz="1400" b="1" dirty="0"/>
              <a:t>: </a:t>
            </a:r>
            <a:r>
              <a:rPr lang="ar-SA" sz="1400" b="1" dirty="0"/>
              <a:t>مثل مسؤولي الشحن ومواقع الموردين التي تتعاون لإنجاح العمليات بين البائع والمشتري</a:t>
            </a:r>
            <a:r>
              <a:rPr lang="en-US" sz="1400" b="1" dirty="0"/>
              <a:t>.</a:t>
            </a:r>
            <a:r>
              <a:rPr lang="en-US" sz="1400" dirty="0"/>
              <a:t/>
            </a:r>
            <a:br>
              <a:rPr lang="en-US" sz="1400" dirty="0"/>
            </a:br>
            <a:r>
              <a:rPr lang="ar-SA" sz="1400" b="1" dirty="0"/>
              <a:t>8) خدمات الدعم</a:t>
            </a:r>
            <a:r>
              <a:rPr lang="en-US" sz="1400" b="1" dirty="0"/>
              <a:t>:  </a:t>
            </a:r>
            <a:r>
              <a:rPr lang="ar-SA" sz="1400" b="1" dirty="0"/>
              <a:t>مواقع عديدة على الانترنت يكون دورها الاساسي تقديم خدمات المساعدة للمستهلك او البائع للوصول الى المعلومات اللازمة التي هم بحاجة لها </a:t>
            </a:r>
            <a:r>
              <a:rPr lang="en-US" sz="1400" b="1" dirty="0"/>
              <a:t>.</a:t>
            </a:r>
            <a:r>
              <a:rPr lang="en-US" sz="1400" dirty="0"/>
              <a:t> </a:t>
            </a:r>
          </a:p>
        </p:txBody>
      </p:sp>
    </p:spTree>
    <p:extLst>
      <p:ext uri="{BB962C8B-B14F-4D97-AF65-F5344CB8AC3E}">
        <p14:creationId xmlns:p14="http://schemas.microsoft.com/office/powerpoint/2010/main" val="1468193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672" y="188640"/>
            <a:ext cx="8280920" cy="6247864"/>
          </a:xfrm>
          <a:prstGeom prst="rect">
            <a:avLst/>
          </a:prstGeom>
        </p:spPr>
        <p:txBody>
          <a:bodyPr wrap="square">
            <a:spAutoFit/>
          </a:bodyPr>
          <a:lstStyle/>
          <a:p>
            <a:r>
              <a:rPr lang="ar-SA" b="1" dirty="0"/>
              <a:t>يمكن تقسيم الاسواق الإلكترونية حسب نموذج التعامل داخل السوق</a:t>
            </a:r>
            <a:r>
              <a:rPr lang="en-US" dirty="0"/>
              <a:t/>
            </a:r>
            <a:br>
              <a:rPr lang="en-US" dirty="0"/>
            </a:br>
            <a:r>
              <a:rPr lang="ar-IQ" b="1" dirty="0"/>
              <a:t>اولا - </a:t>
            </a:r>
            <a:r>
              <a:rPr lang="ar-SA" b="1" dirty="0"/>
              <a:t> الاسواق الاساسية  في نموذج منظمات الاعمال الشركات للمستهلك</a:t>
            </a:r>
            <a:r>
              <a:rPr lang="en-US" b="1" dirty="0"/>
              <a:t> (P2C) </a:t>
            </a:r>
            <a:r>
              <a:rPr lang="en-US" dirty="0"/>
              <a:t/>
            </a:r>
            <a:br>
              <a:rPr lang="en-US" dirty="0"/>
            </a:br>
            <a:r>
              <a:rPr lang="ar-SA" b="1" dirty="0"/>
              <a:t>ا) سوق البيع </a:t>
            </a:r>
            <a:r>
              <a:rPr lang="ar-IQ" b="1" dirty="0"/>
              <a:t> : </a:t>
            </a:r>
            <a:r>
              <a:rPr lang="ar-SA" b="1" dirty="0"/>
              <a:t>حيث يتوفر بائع واحد لعدة مشترين</a:t>
            </a:r>
            <a:r>
              <a:rPr lang="en-US" dirty="0"/>
              <a:t/>
            </a:r>
            <a:br>
              <a:rPr lang="en-US" dirty="0"/>
            </a:br>
            <a:r>
              <a:rPr lang="ar-SA" b="1" dirty="0"/>
              <a:t>2) سوق الشراء :  حيث يتوفر له المنتجات والخدمات من عدة بائعين</a:t>
            </a:r>
            <a:r>
              <a:rPr lang="en-US" b="1" dirty="0"/>
              <a:t>.</a:t>
            </a:r>
            <a:r>
              <a:rPr lang="en-US" dirty="0"/>
              <a:t/>
            </a:r>
            <a:br>
              <a:rPr lang="en-US" dirty="0"/>
            </a:br>
            <a:r>
              <a:rPr lang="en-US" b="1" dirty="0"/>
              <a:t> (3</a:t>
            </a:r>
            <a:r>
              <a:rPr lang="ar-SA" b="1" dirty="0"/>
              <a:t>سوق التبادل (الشراء والبيع) : لفهم الية عمل هذه الأسواق لابد من الوقوف على نوعين أساسيين لفهم طبيعة عملها</a:t>
            </a:r>
            <a:r>
              <a:rPr lang="ar-SA" dirty="0"/>
              <a:t> :</a:t>
            </a:r>
            <a:r>
              <a:rPr lang="en-US" dirty="0"/>
              <a:t/>
            </a:r>
            <a:br>
              <a:rPr lang="en-US" dirty="0"/>
            </a:br>
            <a:r>
              <a:rPr lang="en-US" b="1" dirty="0"/>
              <a:t>  (3-1</a:t>
            </a:r>
            <a:r>
              <a:rPr lang="ar-SA" b="1" dirty="0"/>
              <a:t>المخازن الامامية الإلكترونية : تدير الشركة الواحدة صاحبة الموقع الالكتروني هذه المخازن عن طريق بيع</a:t>
            </a:r>
            <a:r>
              <a:rPr lang="ar-SA" dirty="0"/>
              <a:t> </a:t>
            </a:r>
            <a:r>
              <a:rPr lang="ar-SA" b="1" dirty="0"/>
              <a:t>المنتجات وتقديم الخدمات من</a:t>
            </a:r>
            <a:endParaRPr lang="en-US" dirty="0"/>
          </a:p>
          <a:p>
            <a:r>
              <a:rPr lang="ar-SA" b="1" dirty="0"/>
              <a:t>خلال موقعها وقد يرجع هذا الموقع لصاحب مصنع يود بيع منتجاته عن طريق</a:t>
            </a:r>
            <a:r>
              <a:rPr lang="ar-SA" dirty="0"/>
              <a:t> </a:t>
            </a:r>
            <a:r>
              <a:rPr lang="ar-SA" b="1" dirty="0"/>
              <a:t>السوق الإلكتروني او لبائعي التجزئة ليقوموا بتوفير هذه الخدمات للمستهلكين على مواقعهم الخاصة او قد تكون لأي نوع اخر من الاعمال</a:t>
            </a:r>
            <a:r>
              <a:rPr lang="en-US" dirty="0"/>
              <a:t/>
            </a:r>
            <a:br>
              <a:rPr lang="en-US" dirty="0"/>
            </a:br>
            <a:r>
              <a:rPr lang="en-US" b="1" dirty="0"/>
              <a:t> (3-2</a:t>
            </a:r>
            <a:r>
              <a:rPr lang="ar-SA" b="1" dirty="0"/>
              <a:t>المخازن الإلكترونية الكبيرة : يعتمد هذا النوع من الأسواق على الاليات التالية</a:t>
            </a:r>
            <a:r>
              <a:rPr lang="en-US" b="1" dirty="0"/>
              <a:t>:</a:t>
            </a:r>
            <a:r>
              <a:rPr lang="en-US" dirty="0"/>
              <a:t> </a:t>
            </a:r>
            <a:br>
              <a:rPr lang="en-US" dirty="0"/>
            </a:br>
            <a:r>
              <a:rPr lang="ar-SA" b="1" dirty="0"/>
              <a:t>أ) الكتالوجات الإلكترونية  ومحركات البحث:  لمساعدة الزبون في البحث عن منتجات في الكتالوج الالكتروني بالإضافة لمفهوم السلة الإلكترونية حيث يتم إضافة المنتجات المختارة لهذه السلة حسب طلب الزبون</a:t>
            </a:r>
            <a:r>
              <a:rPr lang="en-US" b="1" dirty="0"/>
              <a:t>.</a:t>
            </a:r>
            <a:r>
              <a:rPr lang="en-US" dirty="0"/>
              <a:t/>
            </a:r>
            <a:br>
              <a:rPr lang="en-US" dirty="0"/>
            </a:br>
            <a:r>
              <a:rPr lang="ar-SA" b="1" dirty="0"/>
              <a:t>ب) التسهيلات التي يوفرها المزاد الالكتروني وتوفير مواقع الدفع الالكتروني لهذه المزادات :  بالإضافة لإدارة عملية شحن هذه المنتجات</a:t>
            </a:r>
            <a:r>
              <a:rPr lang="en-US" b="1" dirty="0"/>
              <a:t>.</a:t>
            </a:r>
            <a:r>
              <a:rPr lang="en-US" dirty="0"/>
              <a:t/>
            </a:r>
            <a:br>
              <a:rPr lang="en-US" dirty="0"/>
            </a:br>
            <a:r>
              <a:rPr lang="ar-SA" b="1" dirty="0"/>
              <a:t>ج) توفير المعلومات المطلوبة عن المنتجات وتحديثها وتطويرها باستمرار وتوفير الضمانات التامة لزيادة الثقة بهذه المنتجات</a:t>
            </a:r>
            <a:r>
              <a:rPr lang="en-US" b="1" dirty="0"/>
              <a:t>.</a:t>
            </a:r>
            <a:r>
              <a:rPr lang="en-US" dirty="0"/>
              <a:t/>
            </a:r>
            <a:br>
              <a:rPr lang="en-US" dirty="0"/>
            </a:br>
            <a:endParaRPr lang="ar-IQ" dirty="0"/>
          </a:p>
        </p:txBody>
      </p:sp>
    </p:spTree>
    <p:extLst>
      <p:ext uri="{BB962C8B-B14F-4D97-AF65-F5344CB8AC3E}">
        <p14:creationId xmlns:p14="http://schemas.microsoft.com/office/powerpoint/2010/main" val="3720633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534" y="358785"/>
            <a:ext cx="7920880" cy="2062103"/>
          </a:xfrm>
          <a:prstGeom prst="rect">
            <a:avLst/>
          </a:prstGeom>
        </p:spPr>
        <p:txBody>
          <a:bodyPr wrap="square">
            <a:spAutoFit/>
          </a:bodyPr>
          <a:lstStyle/>
          <a:p>
            <a:r>
              <a:rPr lang="ar-SA" sz="1600" b="1" dirty="0"/>
              <a:t>ثانيا -  المولات الإلكترونية  : في نموذج منظمات الاعمال</a:t>
            </a:r>
            <a:r>
              <a:rPr lang="ar-IQ" sz="1600" b="1" dirty="0"/>
              <a:t> الشركات للشركات </a:t>
            </a:r>
            <a:r>
              <a:rPr lang="en-US" sz="1600" b="1" dirty="0"/>
              <a:t> (P2P)</a:t>
            </a:r>
            <a:r>
              <a:rPr lang="en-US" sz="1600" dirty="0"/>
              <a:t/>
            </a:r>
            <a:br>
              <a:rPr lang="en-US" sz="1600" dirty="0"/>
            </a:br>
            <a:r>
              <a:rPr lang="ar-SA" sz="1600" b="1" dirty="0"/>
              <a:t>بالإضافة بقدرة الزبائن على التسوق عبر المواقع الخاصة على الانترنت يمكنهم التسوق في المولات الإلكترونية كما</a:t>
            </a:r>
            <a:r>
              <a:rPr lang="ar-SA" sz="1600" dirty="0"/>
              <a:t> </a:t>
            </a:r>
            <a:r>
              <a:rPr lang="ar-SA" sz="1600" b="1" dirty="0"/>
              <a:t>يحدث ذلك في المولات الفيزيائية تماما حيث تتوفر في هذه المولات فهرس لجميع المخازن داخل المول والتي يمكن</a:t>
            </a:r>
            <a:r>
              <a:rPr lang="ar-SA" sz="1600" dirty="0"/>
              <a:t> </a:t>
            </a:r>
            <a:r>
              <a:rPr lang="ar-SA" sz="1600" b="1" dirty="0"/>
              <a:t>تصنيفها حسب النوع مثل مخازن الأجهزة الكهربائية داخل المول ومخازن الأزياء ومخازن الهواتف وهكذا</a:t>
            </a:r>
            <a:r>
              <a:rPr lang="ar-SA" sz="1600" dirty="0"/>
              <a:t> </a:t>
            </a:r>
            <a:r>
              <a:rPr lang="ar-SA" sz="1600" b="1" dirty="0"/>
              <a:t>ويستطيع الزبون عند اختياره نوع من هذه الأنواع التجول داخل المول والبحث عن كل الأنواع والاختيار ما يناسبه</a:t>
            </a:r>
            <a:r>
              <a:rPr lang="en-US" sz="1600" b="1" dirty="0"/>
              <a:t>.</a:t>
            </a:r>
            <a:r>
              <a:rPr lang="ar-SA" sz="1600" b="1" dirty="0"/>
              <a:t>ومن الأمثلة على هذه المولات   </a:t>
            </a:r>
            <a:r>
              <a:rPr lang="en-US" sz="1600" b="1" dirty="0"/>
              <a:t>Hawaii.com</a:t>
            </a:r>
            <a:r>
              <a:rPr lang="ar-SA" sz="1600" b="1" dirty="0"/>
              <a:t>و </a:t>
            </a:r>
            <a:r>
              <a:rPr lang="en-US" sz="1600" b="1" dirty="0"/>
              <a:t>Buy.com</a:t>
            </a:r>
            <a:endParaRPr lang="en-US" sz="1600" dirty="0"/>
          </a:p>
        </p:txBody>
      </p:sp>
      <p:sp>
        <p:nvSpPr>
          <p:cNvPr id="3" name="Rectangle 2"/>
          <p:cNvSpPr/>
          <p:nvPr/>
        </p:nvSpPr>
        <p:spPr>
          <a:xfrm>
            <a:off x="539552" y="2420888"/>
            <a:ext cx="8087862" cy="3847207"/>
          </a:xfrm>
          <a:prstGeom prst="rect">
            <a:avLst/>
          </a:prstGeom>
        </p:spPr>
        <p:txBody>
          <a:bodyPr wrap="square">
            <a:spAutoFit/>
          </a:bodyPr>
          <a:lstStyle/>
          <a:p>
            <a:r>
              <a:rPr lang="ar-IQ" sz="1600" b="1" dirty="0"/>
              <a:t>أنواع المخازن و المولات</a:t>
            </a:r>
            <a:r>
              <a:rPr lang="en-US" sz="1600" dirty="0"/>
              <a:t/>
            </a:r>
            <a:br>
              <a:rPr lang="en-US" sz="1600" dirty="0"/>
            </a:br>
            <a:r>
              <a:rPr lang="ar-SA" sz="1600" b="1" dirty="0"/>
              <a:t>1) المخازن والمولات العامة: وهي الأسواق الكبيرة حيث يتوفر فيها كل أنواع المنتجات والخدمات مثل  </a:t>
            </a:r>
            <a:r>
              <a:rPr lang="en-US" sz="1600" b="1" dirty="0"/>
              <a:t> amazon.com </a:t>
            </a:r>
            <a:r>
              <a:rPr lang="ar-SA" sz="1600" b="1" dirty="0"/>
              <a:t>و </a:t>
            </a:r>
            <a:r>
              <a:rPr lang="en-US" sz="1600" b="1" dirty="0"/>
              <a:t>yahoo.com</a:t>
            </a:r>
            <a:r>
              <a:rPr lang="en-US" sz="1600" dirty="0"/>
              <a:t/>
            </a:r>
            <a:br>
              <a:rPr lang="en-US" sz="1600" dirty="0"/>
            </a:br>
            <a:r>
              <a:rPr lang="ar-SA" sz="1600" b="1" dirty="0"/>
              <a:t>2) المخازن والمولات الخاصة: هي الأسواق الخاصة التي توفر أنواع خاصة ومحدده من السلع مثل الكتب</a:t>
            </a:r>
            <a:r>
              <a:rPr lang="ar-SA" sz="1600" dirty="0"/>
              <a:t> </a:t>
            </a:r>
            <a:r>
              <a:rPr lang="ar-SA" sz="1600" b="1" dirty="0"/>
              <a:t>والسيارات والألعاب الخاصة والازهار يمكن اعتبار موقع </a:t>
            </a:r>
            <a:r>
              <a:rPr lang="en-US" sz="1600" b="1" dirty="0"/>
              <a:t>amazon.com</a:t>
            </a:r>
            <a:r>
              <a:rPr lang="ar-SA" sz="1400" b="1" dirty="0"/>
              <a:t>على</a:t>
            </a:r>
            <a:r>
              <a:rPr lang="ar-SA" sz="1600" b="1" dirty="0"/>
              <a:t> انها من المولات الخاصة لتوفيرها</a:t>
            </a:r>
            <a:r>
              <a:rPr lang="ar-SA" sz="1600" dirty="0"/>
              <a:t> </a:t>
            </a:r>
            <a:r>
              <a:rPr lang="ar-SA" sz="1600" b="1" dirty="0"/>
              <a:t>بعض الكتب الخاصة حسب الطلب بالإضافة لكونها من المخازن العامة </a:t>
            </a:r>
            <a:endParaRPr lang="en-US" sz="1600" dirty="0"/>
          </a:p>
          <a:p>
            <a:r>
              <a:rPr lang="ar-SA" sz="1600" b="1" dirty="0"/>
              <a:t>وكذلك موقع </a:t>
            </a:r>
            <a:r>
              <a:rPr lang="en-US" sz="1600" b="1" dirty="0"/>
              <a:t>buy.com </a:t>
            </a:r>
            <a:r>
              <a:rPr lang="ar-SA" sz="1600" b="1" dirty="0"/>
              <a:t>متخصص بتوفير أجهزة الحاسوب والمنتجات الرقمية فقط</a:t>
            </a:r>
            <a:r>
              <a:rPr lang="en-US" sz="1600" b="1" dirty="0"/>
              <a:t>.</a:t>
            </a:r>
            <a:endParaRPr lang="en-US" sz="1600" dirty="0"/>
          </a:p>
          <a:p>
            <a:r>
              <a:rPr lang="ar-IQ" sz="1600" b="1" dirty="0"/>
              <a:t>3) المخازن الإقليمية : هي المخازن التي توفر منتجاتها لزبائن حسب قرب موقعة منها مثل </a:t>
            </a:r>
            <a:r>
              <a:rPr lang="en-US" sz="1600" b="1" dirty="0"/>
              <a:t>I crackers</a:t>
            </a:r>
            <a:r>
              <a:rPr lang="ar-IQ" sz="1600" b="1" dirty="0"/>
              <a:t>  التي توفر قطع الأثاث التشغيلية فقط للمناطق القريبة منها وكذلك موقع </a:t>
            </a:r>
            <a:r>
              <a:rPr lang="en-US" sz="1600" b="1" dirty="0"/>
              <a:t>parquet shop.com </a:t>
            </a:r>
            <a:r>
              <a:rPr lang="ar-IQ" sz="1600" b="1" dirty="0"/>
              <a:t>التي تقدم خدماتها فقط لمجتمع هونك كونك وهناك مواقع إقليمية أخرى توفر منتجاتها لدول بعيدة بشرط ان يتحمل الزبون التكاليف مثل كلفة الشحن والتأمينات وغيرها .</a:t>
            </a:r>
            <a:endParaRPr lang="en-US" sz="1600" dirty="0"/>
          </a:p>
          <a:p>
            <a:r>
              <a:rPr lang="ar-IQ" sz="1600" b="1" dirty="0"/>
              <a:t>4) المخازن الإلكترونية : هي المخازن التي لا يتوفر لها مخازن فيزيائية ويتم عملها فقط عبر الشبكة الإلكترونية مثل </a:t>
            </a:r>
            <a:r>
              <a:rPr lang="en-US" sz="1600" b="1" dirty="0"/>
              <a:t>buy.com  </a:t>
            </a:r>
            <a:r>
              <a:rPr lang="ar-IQ" sz="1600" b="1" dirty="0"/>
              <a:t>  و  </a:t>
            </a:r>
            <a:r>
              <a:rPr lang="en-US" sz="1600" b="1" dirty="0"/>
              <a:t>amazon.com</a:t>
            </a:r>
            <a:r>
              <a:rPr lang="ar-IQ" sz="1600" b="1" dirty="0"/>
              <a:t>.</a:t>
            </a:r>
            <a:endParaRPr lang="en-US" sz="1600" dirty="0"/>
          </a:p>
        </p:txBody>
      </p:sp>
    </p:spTree>
    <p:extLst>
      <p:ext uri="{BB962C8B-B14F-4D97-AF65-F5344CB8AC3E}">
        <p14:creationId xmlns:p14="http://schemas.microsoft.com/office/powerpoint/2010/main" val="3100050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4139662"/>
              </p:ext>
            </p:extLst>
          </p:nvPr>
        </p:nvGraphicFramePr>
        <p:xfrm>
          <a:off x="605925" y="3699906"/>
          <a:ext cx="8229600" cy="2743200"/>
        </p:xfrm>
        <a:graphic>
          <a:graphicData uri="http://schemas.openxmlformats.org/drawingml/2006/table">
            <a:tbl>
              <a:tblPr rtl="1" firstRow="1" firstCol="1" bandRow="1">
                <a:tableStyleId>{5C22544A-7EE6-4342-B048-85BDC9FD1C3A}</a:tableStyleId>
              </a:tblPr>
              <a:tblGrid>
                <a:gridCol w="1645920"/>
                <a:gridCol w="1645920"/>
                <a:gridCol w="1206167"/>
                <a:gridCol w="2398372"/>
                <a:gridCol w="1333221"/>
              </a:tblGrid>
              <a:tr h="0">
                <a:tc rowSpan="2">
                  <a:txBody>
                    <a:bodyPr/>
                    <a:lstStyle/>
                    <a:p>
                      <a:pPr algn="ctr" rtl="1">
                        <a:spcAft>
                          <a:spcPts val="0"/>
                        </a:spcAft>
                      </a:pPr>
                      <a:r>
                        <a:rPr lang="ar-IQ" sz="1800" dirty="0">
                          <a:effectLst/>
                        </a:rPr>
                        <a:t>1)</a:t>
                      </a:r>
                      <a:endParaRPr lang="en-US" sz="1600" dirty="0">
                        <a:effectLst/>
                        <a:latin typeface="Calibri"/>
                        <a:ea typeface="Calibri"/>
                        <a:cs typeface="Arial"/>
                      </a:endParaRPr>
                    </a:p>
                  </a:txBody>
                  <a:tcPr marL="68580" marR="68580" marT="0" marB="0"/>
                </a:tc>
                <a:tc rowSpan="2">
                  <a:txBody>
                    <a:bodyPr/>
                    <a:lstStyle/>
                    <a:p>
                      <a:pPr algn="ctr" rtl="1">
                        <a:spcAft>
                          <a:spcPts val="0"/>
                        </a:spcAft>
                      </a:pPr>
                      <a:r>
                        <a:rPr lang="ar-IQ" sz="1800" dirty="0">
                          <a:effectLst/>
                        </a:rPr>
                        <a:t>السوق الالكتروني الخاص :</a:t>
                      </a:r>
                      <a:endParaRPr lang="en-US" sz="1600" dirty="0">
                        <a:effectLst/>
                        <a:latin typeface="Calibri"/>
                        <a:ea typeface="Calibri"/>
                        <a:cs typeface="Arial"/>
                      </a:endParaRPr>
                    </a:p>
                  </a:txBody>
                  <a:tcPr marL="68580" marR="68580" marT="0" marB="0"/>
                </a:tc>
                <a:tc>
                  <a:txBody>
                    <a:bodyPr/>
                    <a:lstStyle/>
                    <a:p>
                      <a:pPr algn="ctr" rtl="1">
                        <a:spcAft>
                          <a:spcPts val="0"/>
                        </a:spcAft>
                      </a:pPr>
                      <a:r>
                        <a:rPr lang="ar-IQ" sz="1800" dirty="0">
                          <a:effectLst/>
                        </a:rPr>
                        <a:t>أ)</a:t>
                      </a:r>
                      <a:endParaRPr lang="en-US" sz="1600" dirty="0">
                        <a:effectLst/>
                        <a:latin typeface="Calibri"/>
                        <a:ea typeface="Calibri"/>
                        <a:cs typeface="Arial"/>
                      </a:endParaRPr>
                    </a:p>
                  </a:txBody>
                  <a:tcPr marL="68580" marR="68580" marT="0" marB="0"/>
                </a:tc>
                <a:tc>
                  <a:txBody>
                    <a:bodyPr/>
                    <a:lstStyle/>
                    <a:p>
                      <a:pPr algn="ctr" rtl="1">
                        <a:spcAft>
                          <a:spcPts val="0"/>
                        </a:spcAft>
                      </a:pPr>
                      <a:r>
                        <a:rPr lang="ar-IQ" sz="1800">
                          <a:effectLst/>
                        </a:rPr>
                        <a:t>السوق الخاص بالبيع</a:t>
                      </a:r>
                      <a:endParaRPr lang="en-US" sz="1600">
                        <a:effectLst/>
                        <a:latin typeface="Calibri"/>
                        <a:ea typeface="Calibri"/>
                        <a:cs typeface="Arial"/>
                      </a:endParaRPr>
                    </a:p>
                  </a:txBody>
                  <a:tcPr marL="68580" marR="68580" marT="0" marB="0"/>
                </a:tc>
                <a:tc rowSpan="2">
                  <a:txBody>
                    <a:bodyPr/>
                    <a:lstStyle/>
                    <a:p>
                      <a:pPr algn="ctr" rtl="1">
                        <a:spcAft>
                          <a:spcPts val="0"/>
                        </a:spcAft>
                      </a:pPr>
                      <a:r>
                        <a:rPr lang="ar-IQ" sz="1800">
                          <a:effectLst/>
                        </a:rPr>
                        <a:t>بدون وسيط</a:t>
                      </a:r>
                      <a:endParaRPr lang="en-US" sz="1600">
                        <a:effectLst/>
                        <a:latin typeface="Calibri"/>
                        <a:ea typeface="Calibri"/>
                        <a:cs typeface="Arial"/>
                      </a:endParaRPr>
                    </a:p>
                  </a:txBody>
                  <a:tcPr marL="68580" marR="68580" marT="0" marB="0"/>
                </a:tc>
              </a:tr>
              <a:tr h="0">
                <a:tc vMerge="1">
                  <a:txBody>
                    <a:bodyPr/>
                    <a:lstStyle/>
                    <a:p>
                      <a:pPr rtl="1"/>
                      <a:endParaRPr lang="ar-IQ"/>
                    </a:p>
                  </a:txBody>
                  <a:tcPr/>
                </a:tc>
                <a:tc vMerge="1">
                  <a:txBody>
                    <a:bodyPr/>
                    <a:lstStyle/>
                    <a:p>
                      <a:pPr rtl="1"/>
                      <a:endParaRPr lang="ar-IQ"/>
                    </a:p>
                  </a:txBody>
                  <a:tcPr/>
                </a:tc>
                <a:tc>
                  <a:txBody>
                    <a:bodyPr/>
                    <a:lstStyle/>
                    <a:p>
                      <a:pPr algn="ctr" rtl="1">
                        <a:spcAft>
                          <a:spcPts val="0"/>
                        </a:spcAft>
                      </a:pPr>
                      <a:r>
                        <a:rPr lang="ar-IQ" sz="1800" dirty="0">
                          <a:effectLst/>
                        </a:rPr>
                        <a:t>ب)</a:t>
                      </a:r>
                      <a:endParaRPr lang="en-US" sz="1600" dirty="0">
                        <a:effectLst/>
                        <a:latin typeface="Calibri"/>
                        <a:ea typeface="Calibri"/>
                        <a:cs typeface="Arial"/>
                      </a:endParaRPr>
                    </a:p>
                  </a:txBody>
                  <a:tcPr marL="68580" marR="68580" marT="0" marB="0"/>
                </a:tc>
                <a:tc>
                  <a:txBody>
                    <a:bodyPr/>
                    <a:lstStyle/>
                    <a:p>
                      <a:pPr algn="ctr" rtl="1">
                        <a:spcAft>
                          <a:spcPts val="0"/>
                        </a:spcAft>
                      </a:pPr>
                      <a:r>
                        <a:rPr lang="ar-IQ" sz="1800" dirty="0">
                          <a:effectLst/>
                        </a:rPr>
                        <a:t>السوق الخاص بالشراء</a:t>
                      </a:r>
                      <a:endParaRPr lang="en-US" sz="1600" dirty="0">
                        <a:effectLst/>
                        <a:latin typeface="Calibri"/>
                        <a:ea typeface="Calibri"/>
                        <a:cs typeface="Arial"/>
                      </a:endParaRPr>
                    </a:p>
                  </a:txBody>
                  <a:tcPr marL="68580" marR="68580" marT="0" marB="0"/>
                </a:tc>
                <a:tc vMerge="1">
                  <a:txBody>
                    <a:bodyPr/>
                    <a:lstStyle/>
                    <a:p>
                      <a:pPr rtl="1"/>
                      <a:endParaRPr lang="ar-IQ"/>
                    </a:p>
                  </a:txBody>
                  <a:tcPr/>
                </a:tc>
              </a:tr>
              <a:tr h="0">
                <a:tc rowSpan="2">
                  <a:txBody>
                    <a:bodyPr/>
                    <a:lstStyle/>
                    <a:p>
                      <a:pPr algn="ctr" rtl="1">
                        <a:spcAft>
                          <a:spcPts val="0"/>
                        </a:spcAft>
                      </a:pPr>
                      <a:r>
                        <a:rPr lang="ar-IQ" sz="1800">
                          <a:effectLst/>
                        </a:rPr>
                        <a:t>2)</a:t>
                      </a:r>
                      <a:endParaRPr lang="en-US" sz="1600">
                        <a:effectLst/>
                        <a:latin typeface="Calibri"/>
                        <a:ea typeface="Calibri"/>
                        <a:cs typeface="Arial"/>
                      </a:endParaRPr>
                    </a:p>
                  </a:txBody>
                  <a:tcPr marL="68580" marR="68580" marT="0" marB="0"/>
                </a:tc>
                <a:tc rowSpan="2">
                  <a:txBody>
                    <a:bodyPr/>
                    <a:lstStyle/>
                    <a:p>
                      <a:pPr algn="ctr" rtl="1">
                        <a:spcAft>
                          <a:spcPts val="0"/>
                        </a:spcAft>
                      </a:pPr>
                      <a:r>
                        <a:rPr lang="ar-IQ" sz="1800" dirty="0">
                          <a:effectLst/>
                        </a:rPr>
                        <a:t>السوق الالكتروني العام    :</a:t>
                      </a:r>
                      <a:endParaRPr lang="en-US" sz="1600" dirty="0">
                        <a:effectLst/>
                        <a:latin typeface="Calibri"/>
                        <a:ea typeface="Calibri"/>
                        <a:cs typeface="Arial"/>
                      </a:endParaRPr>
                    </a:p>
                  </a:txBody>
                  <a:tcPr marL="68580" marR="68580" marT="0" marB="0"/>
                </a:tc>
                <a:tc>
                  <a:txBody>
                    <a:bodyPr/>
                    <a:lstStyle/>
                    <a:p>
                      <a:pPr algn="ctr" rtl="1">
                        <a:spcAft>
                          <a:spcPts val="0"/>
                        </a:spcAft>
                      </a:pPr>
                      <a:r>
                        <a:rPr lang="ar-IQ" sz="1800" dirty="0">
                          <a:effectLst/>
                        </a:rPr>
                        <a:t>أ)</a:t>
                      </a:r>
                      <a:endParaRPr lang="en-US" sz="1600" dirty="0">
                        <a:effectLst/>
                        <a:latin typeface="Calibri"/>
                        <a:ea typeface="Calibri"/>
                        <a:cs typeface="Arial"/>
                      </a:endParaRPr>
                    </a:p>
                  </a:txBody>
                  <a:tcPr marL="68580" marR="68580" marT="0" marB="0"/>
                </a:tc>
                <a:tc>
                  <a:txBody>
                    <a:bodyPr/>
                    <a:lstStyle/>
                    <a:p>
                      <a:pPr algn="ctr" rtl="1">
                        <a:spcAft>
                          <a:spcPts val="0"/>
                        </a:spcAft>
                      </a:pPr>
                      <a:r>
                        <a:rPr lang="ar-IQ" sz="1800" dirty="0">
                          <a:effectLst/>
                        </a:rPr>
                        <a:t>سوق منظمات الاعمال الى منظمات الاعمال (</a:t>
                      </a:r>
                      <a:r>
                        <a:rPr lang="en-US" sz="1800" dirty="0">
                          <a:effectLst/>
                        </a:rPr>
                        <a:t>B2B</a:t>
                      </a:r>
                      <a:r>
                        <a:rPr lang="ar-IQ" sz="1800" dirty="0">
                          <a:effectLst/>
                        </a:rPr>
                        <a:t>)</a:t>
                      </a:r>
                      <a:endParaRPr lang="en-US" sz="1600" dirty="0">
                        <a:effectLst/>
                        <a:latin typeface="Calibri"/>
                        <a:ea typeface="Calibri"/>
                        <a:cs typeface="Arial"/>
                      </a:endParaRPr>
                    </a:p>
                  </a:txBody>
                  <a:tcPr marL="68580" marR="68580" marT="0" marB="0"/>
                </a:tc>
                <a:tc rowSpan="2">
                  <a:txBody>
                    <a:bodyPr/>
                    <a:lstStyle/>
                    <a:p>
                      <a:pPr algn="ctr" rtl="1">
                        <a:spcAft>
                          <a:spcPts val="0"/>
                        </a:spcAft>
                      </a:pPr>
                      <a:r>
                        <a:rPr lang="ar-IQ" sz="1800">
                          <a:effectLst/>
                        </a:rPr>
                        <a:t>مع وسيط</a:t>
                      </a:r>
                      <a:endParaRPr lang="en-US" sz="1600">
                        <a:effectLst/>
                        <a:latin typeface="Calibri"/>
                        <a:ea typeface="Calibri"/>
                        <a:cs typeface="Arial"/>
                      </a:endParaRPr>
                    </a:p>
                  </a:txBody>
                  <a:tcPr marL="68580" marR="68580" marT="0" marB="0"/>
                </a:tc>
              </a:tr>
              <a:tr h="0">
                <a:tc vMerge="1">
                  <a:txBody>
                    <a:bodyPr/>
                    <a:lstStyle/>
                    <a:p>
                      <a:pPr rtl="1"/>
                      <a:endParaRPr lang="ar-IQ"/>
                    </a:p>
                  </a:txBody>
                  <a:tcPr/>
                </a:tc>
                <a:tc vMerge="1">
                  <a:txBody>
                    <a:bodyPr/>
                    <a:lstStyle/>
                    <a:p>
                      <a:pPr rtl="1"/>
                      <a:endParaRPr lang="ar-IQ"/>
                    </a:p>
                  </a:txBody>
                  <a:tcPr/>
                </a:tc>
                <a:tc>
                  <a:txBody>
                    <a:bodyPr/>
                    <a:lstStyle/>
                    <a:p>
                      <a:pPr algn="ctr" rtl="1">
                        <a:spcAft>
                          <a:spcPts val="0"/>
                        </a:spcAft>
                      </a:pPr>
                      <a:r>
                        <a:rPr lang="ar-IQ" sz="1800" dirty="0">
                          <a:effectLst/>
                        </a:rPr>
                        <a:t>ب)</a:t>
                      </a:r>
                      <a:endParaRPr lang="en-US" sz="1600" dirty="0">
                        <a:effectLst/>
                        <a:latin typeface="Calibri"/>
                        <a:ea typeface="Calibri"/>
                        <a:cs typeface="Arial"/>
                      </a:endParaRPr>
                    </a:p>
                  </a:txBody>
                  <a:tcPr marL="68580" marR="68580" marT="0" marB="0"/>
                </a:tc>
                <a:tc>
                  <a:txBody>
                    <a:bodyPr/>
                    <a:lstStyle/>
                    <a:p>
                      <a:pPr algn="ctr" rtl="1">
                        <a:spcAft>
                          <a:spcPts val="0"/>
                        </a:spcAft>
                      </a:pPr>
                      <a:r>
                        <a:rPr lang="ar-IQ" sz="1800" dirty="0">
                          <a:effectLst/>
                        </a:rPr>
                        <a:t>سوق عدة مشترين لعدة بائعين</a:t>
                      </a:r>
                      <a:endParaRPr lang="en-US" sz="1600" dirty="0">
                        <a:effectLst/>
                        <a:latin typeface="Calibri"/>
                        <a:ea typeface="Calibri"/>
                        <a:cs typeface="Arial"/>
                      </a:endParaRPr>
                    </a:p>
                  </a:txBody>
                  <a:tcPr marL="68580" marR="68580" marT="0" marB="0"/>
                </a:tc>
                <a:tc vMerge="1">
                  <a:txBody>
                    <a:bodyPr/>
                    <a:lstStyle/>
                    <a:p>
                      <a:pPr rtl="1"/>
                      <a:endParaRPr lang="ar-IQ"/>
                    </a:p>
                  </a:txBody>
                  <a:tcPr/>
                </a:tc>
              </a:tr>
              <a:tr h="151765">
                <a:tc rowSpan="2">
                  <a:txBody>
                    <a:bodyPr/>
                    <a:lstStyle/>
                    <a:p>
                      <a:pPr algn="ctr" rtl="1">
                        <a:spcAft>
                          <a:spcPts val="0"/>
                        </a:spcAft>
                      </a:pPr>
                      <a:r>
                        <a:rPr lang="ar-IQ" sz="1800">
                          <a:effectLst/>
                        </a:rPr>
                        <a:t>3)</a:t>
                      </a:r>
                      <a:endParaRPr lang="en-US" sz="1600">
                        <a:effectLst/>
                        <a:latin typeface="Calibri"/>
                        <a:ea typeface="Calibri"/>
                        <a:cs typeface="Arial"/>
                      </a:endParaRPr>
                    </a:p>
                  </a:txBody>
                  <a:tcPr marL="68580" marR="68580" marT="0" marB="0"/>
                </a:tc>
                <a:tc rowSpan="2">
                  <a:txBody>
                    <a:bodyPr/>
                    <a:lstStyle/>
                    <a:p>
                      <a:pPr algn="ctr" rtl="1">
                        <a:spcAft>
                          <a:spcPts val="0"/>
                        </a:spcAft>
                      </a:pPr>
                      <a:r>
                        <a:rPr lang="ar-IQ" sz="1800">
                          <a:effectLst/>
                        </a:rPr>
                        <a:t>التحالفات التجارية </a:t>
                      </a:r>
                      <a:r>
                        <a:rPr lang="en-US" sz="1800">
                          <a:effectLst/>
                        </a:rPr>
                        <a:t>:          </a:t>
                      </a:r>
                      <a:endParaRPr lang="en-US" sz="1600">
                        <a:effectLst/>
                        <a:latin typeface="Calibri"/>
                        <a:ea typeface="Calibri"/>
                        <a:cs typeface="Arial"/>
                      </a:endParaRPr>
                    </a:p>
                  </a:txBody>
                  <a:tcPr marL="68580" marR="68580" marT="0" marB="0"/>
                </a:tc>
                <a:tc>
                  <a:txBody>
                    <a:bodyPr/>
                    <a:lstStyle/>
                    <a:p>
                      <a:pPr algn="ctr" rtl="1">
                        <a:spcAft>
                          <a:spcPts val="0"/>
                        </a:spcAft>
                      </a:pPr>
                      <a:r>
                        <a:rPr lang="ar-IQ" sz="1800" dirty="0">
                          <a:effectLst/>
                        </a:rPr>
                        <a:t>أ)</a:t>
                      </a:r>
                      <a:endParaRPr lang="en-US" sz="1600" dirty="0">
                        <a:effectLst/>
                        <a:latin typeface="Calibri"/>
                        <a:ea typeface="Calibri"/>
                        <a:cs typeface="Arial"/>
                      </a:endParaRPr>
                    </a:p>
                  </a:txBody>
                  <a:tcPr marL="68580" marR="68580" marT="0" marB="0"/>
                </a:tc>
                <a:tc>
                  <a:txBody>
                    <a:bodyPr/>
                    <a:lstStyle/>
                    <a:p>
                      <a:pPr algn="ctr" rtl="1">
                        <a:spcAft>
                          <a:spcPts val="0"/>
                        </a:spcAft>
                      </a:pPr>
                      <a:r>
                        <a:rPr lang="ar-IQ" sz="1800" dirty="0">
                          <a:effectLst/>
                        </a:rPr>
                        <a:t>تحالف مشترين</a:t>
                      </a:r>
                      <a:endParaRPr lang="en-US" sz="1600" dirty="0">
                        <a:effectLst/>
                        <a:latin typeface="Calibri"/>
                        <a:ea typeface="Calibri"/>
                        <a:cs typeface="Arial"/>
                      </a:endParaRPr>
                    </a:p>
                  </a:txBody>
                  <a:tcPr marL="68580" marR="68580" marT="0" marB="0"/>
                </a:tc>
                <a:tc rowSpan="2">
                  <a:txBody>
                    <a:bodyPr/>
                    <a:lstStyle/>
                    <a:p>
                      <a:pPr algn="ctr" rtl="1">
                        <a:spcAft>
                          <a:spcPts val="0"/>
                        </a:spcAft>
                      </a:pPr>
                      <a:r>
                        <a:rPr lang="ar-IQ" sz="1800" dirty="0">
                          <a:effectLst/>
                        </a:rPr>
                        <a:t>بدون وسيط</a:t>
                      </a:r>
                      <a:endParaRPr lang="en-US" sz="1600" dirty="0">
                        <a:effectLst/>
                        <a:latin typeface="Calibri"/>
                        <a:ea typeface="Calibri"/>
                        <a:cs typeface="Arial"/>
                      </a:endParaRPr>
                    </a:p>
                  </a:txBody>
                  <a:tcPr marL="68580" marR="68580" marT="0" marB="0"/>
                </a:tc>
              </a:tr>
              <a:tr h="0">
                <a:tc vMerge="1">
                  <a:txBody>
                    <a:bodyPr/>
                    <a:lstStyle/>
                    <a:p>
                      <a:pPr rtl="1"/>
                      <a:endParaRPr lang="ar-IQ"/>
                    </a:p>
                  </a:txBody>
                  <a:tcPr/>
                </a:tc>
                <a:tc vMerge="1">
                  <a:txBody>
                    <a:bodyPr/>
                    <a:lstStyle/>
                    <a:p>
                      <a:pPr rtl="1"/>
                      <a:endParaRPr lang="ar-IQ"/>
                    </a:p>
                  </a:txBody>
                  <a:tcPr/>
                </a:tc>
                <a:tc>
                  <a:txBody>
                    <a:bodyPr/>
                    <a:lstStyle/>
                    <a:p>
                      <a:pPr algn="ctr" rtl="1">
                        <a:spcAft>
                          <a:spcPts val="0"/>
                        </a:spcAft>
                      </a:pPr>
                      <a:r>
                        <a:rPr lang="ar-IQ" sz="1800">
                          <a:effectLst/>
                        </a:rPr>
                        <a:t>ب)</a:t>
                      </a:r>
                      <a:endParaRPr lang="en-US" sz="1600">
                        <a:effectLst/>
                        <a:latin typeface="Calibri"/>
                        <a:ea typeface="Calibri"/>
                        <a:cs typeface="Arial"/>
                      </a:endParaRPr>
                    </a:p>
                  </a:txBody>
                  <a:tcPr marL="68580" marR="68580" marT="0" marB="0"/>
                </a:tc>
                <a:tc>
                  <a:txBody>
                    <a:bodyPr/>
                    <a:lstStyle/>
                    <a:p>
                      <a:pPr algn="ctr" rtl="1">
                        <a:spcAft>
                          <a:spcPts val="0"/>
                        </a:spcAft>
                      </a:pPr>
                      <a:r>
                        <a:rPr lang="ar-IQ" sz="1800" dirty="0">
                          <a:effectLst/>
                        </a:rPr>
                        <a:t>تحالف بائعين</a:t>
                      </a:r>
                      <a:endParaRPr lang="en-US" sz="1600" dirty="0">
                        <a:effectLst/>
                        <a:latin typeface="Calibri"/>
                        <a:ea typeface="Calibri"/>
                        <a:cs typeface="Arial"/>
                      </a:endParaRPr>
                    </a:p>
                  </a:txBody>
                  <a:tcPr marL="68580" marR="68580" marT="0" marB="0"/>
                </a:tc>
                <a:tc vMerge="1">
                  <a:txBody>
                    <a:bodyPr/>
                    <a:lstStyle/>
                    <a:p>
                      <a:pPr rtl="1"/>
                      <a:endParaRPr lang="ar-IQ"/>
                    </a:p>
                  </a:txBody>
                  <a:tcPr/>
                </a:tc>
              </a:tr>
            </a:tbl>
          </a:graphicData>
        </a:graphic>
      </p:graphicFrame>
      <p:sp>
        <p:nvSpPr>
          <p:cNvPr id="3" name="Rectangle 1"/>
          <p:cNvSpPr>
            <a:spLocks noChangeArrowheads="1"/>
          </p:cNvSpPr>
          <p:nvPr/>
        </p:nvSpPr>
        <p:spPr bwMode="auto">
          <a:xfrm>
            <a:off x="1187624" y="682825"/>
            <a:ext cx="706620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0070C0"/>
                </a:solidFill>
                <a:effectLst/>
                <a:latin typeface="Calibri" pitchFamily="34" charset="0"/>
                <a:ea typeface="Calibri" pitchFamily="34" charset="0"/>
                <a:cs typeface="Arial" pitchFamily="34" charset="0"/>
              </a:rPr>
              <a:t>  الفرق بين المول والسوق و السوق الالكتروني</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(المول) : هو مركز التجاري الذي يتوفر فيه مجموعة من المحلات المنفصلة عن بعضها البعض والسعر بشكل عام محدد للمستهلك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السوق ) : هو محلات في الهواء حيث توجد فيه مجموعة من المحلات المتفرقة ويقوم الزبون بالتفاوض معه على السعر</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السوق الالكتروني) الذي عادة يظهر بقوة في منظمات الاعمال لمنظمات الاعمال (</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B2B</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ولا يظهر في منظمات الاعمال للمستهلك (</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B2C</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اعتبار انه يتفق مع السوق الفيزيائي الا انه يتم بصورة الكترونية وعلينا ان نفرق بين ثلاث أنواع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4383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7776864" cy="6186309"/>
          </a:xfrm>
          <a:prstGeom prst="rect">
            <a:avLst/>
          </a:prstGeom>
        </p:spPr>
        <p:txBody>
          <a:bodyPr wrap="square">
            <a:spAutoFit/>
          </a:bodyPr>
          <a:lstStyle/>
          <a:p>
            <a:r>
              <a:rPr lang="ar-IQ" b="1" dirty="0"/>
              <a:t>1) السوق الالكتروني الخاص : هذا السوق هو السوق المملوك لشركة واحدة خاصة ومنة نوعان .</a:t>
            </a:r>
            <a:endParaRPr lang="en-US" dirty="0"/>
          </a:p>
          <a:p>
            <a:r>
              <a:rPr lang="ar-IQ" b="1" dirty="0"/>
              <a:t>أ) السوق الخاص بالبيع : ومثال عليه </a:t>
            </a:r>
            <a:r>
              <a:rPr lang="en-US" b="1" dirty="0"/>
              <a:t>cisco system </a:t>
            </a:r>
            <a:r>
              <a:rPr lang="ar-IQ" b="1" dirty="0"/>
              <a:t>  الذي يقوم ببيع المنتجات المعيارية او الخاصة للشركات الخاصة </a:t>
            </a:r>
            <a:endParaRPr lang="en-US" dirty="0"/>
          </a:p>
          <a:p>
            <a:r>
              <a:rPr lang="ar-IQ" b="1" dirty="0"/>
              <a:t>ب) السوق الخاص بالشراء : هو سوق خاص لا يسمح لعامة الناس بالدخول فيه فهو فقط للأعضاء المشتركين وتقوم الشركة بإجراء عمليات البيع من الموردين </a:t>
            </a:r>
            <a:endParaRPr lang="en-US" dirty="0"/>
          </a:p>
          <a:p>
            <a:r>
              <a:rPr lang="ar-IQ" b="1" dirty="0"/>
              <a:t>2) السوق الالكتروني العام : ويمكن ان يشمل </a:t>
            </a:r>
            <a:endParaRPr lang="en-US" dirty="0"/>
          </a:p>
          <a:p>
            <a:r>
              <a:rPr lang="ar-IQ" b="1" dirty="0"/>
              <a:t>أ) سوق منظمات الاعمال الى منظمات الاعمال (</a:t>
            </a:r>
            <a:r>
              <a:rPr lang="en-US" b="1" dirty="0"/>
              <a:t>B2B</a:t>
            </a:r>
            <a:r>
              <a:rPr lang="ar-IQ" b="1" dirty="0"/>
              <a:t>) : والذي يديره طرف ثالث كوسيط بين البائع والمشتري </a:t>
            </a:r>
            <a:endParaRPr lang="en-US" dirty="0"/>
          </a:p>
          <a:p>
            <a:r>
              <a:rPr lang="ar-IQ" b="1" dirty="0"/>
              <a:t>ب) سوق عدة مشترين لعدة بائعين </a:t>
            </a:r>
            <a:r>
              <a:rPr lang="en-US" b="1" dirty="0"/>
              <a:t>many sellers, many buyers </a:t>
            </a:r>
            <a:r>
              <a:rPr lang="ar-IQ" b="1" dirty="0"/>
              <a:t>ويشمل عملية التبادل بينهما . </a:t>
            </a:r>
            <a:endParaRPr lang="en-US" dirty="0"/>
          </a:p>
          <a:p>
            <a:r>
              <a:rPr lang="ar-IQ" b="1" dirty="0"/>
              <a:t>3) التحالفات التجارية  </a:t>
            </a:r>
            <a:r>
              <a:rPr lang="en-US" b="1" dirty="0"/>
              <a:t>Business alliance</a:t>
            </a:r>
            <a:r>
              <a:rPr lang="ar-IQ" b="1" dirty="0"/>
              <a:t>: في هذا السوق تتشكل المجموعات التالية </a:t>
            </a:r>
            <a:endParaRPr lang="en-US" dirty="0"/>
          </a:p>
          <a:p>
            <a:r>
              <a:rPr lang="ar-IQ" b="1" dirty="0"/>
              <a:t>ا) تحالف مجموعة صغيرة من المشترين : للتعامل مع الموردين خاصة في الصناعات المحدودة </a:t>
            </a:r>
            <a:endParaRPr lang="en-US" dirty="0"/>
          </a:p>
          <a:p>
            <a:r>
              <a:rPr lang="ar-IQ" b="1" dirty="0"/>
              <a:t>ب) تحالف مجموعة صغيرة من البائعين : في صناعة معينة لفرضها على المشترين </a:t>
            </a:r>
            <a:endParaRPr lang="en-US" dirty="0"/>
          </a:p>
          <a:p>
            <a:r>
              <a:rPr lang="ar-IQ" b="1" dirty="0"/>
              <a:t>يمكن اعتبار هذا السوق من الأسواق التجارية الخاصة من حيث انه لا يمكن للباعة الدخول فيه فهو فقط للموردين وأصحاب الشركات الكبيرة ويمكن ان يكون اما عموديا واما افقيا حيث يمكن لنوعين او اكثر من الصناعات ان تشمل تحالفا خاصا بها .</a:t>
            </a:r>
            <a:endParaRPr lang="en-US" dirty="0"/>
          </a:p>
        </p:txBody>
      </p:sp>
    </p:spTree>
    <p:extLst>
      <p:ext uri="{BB962C8B-B14F-4D97-AF65-F5344CB8AC3E}">
        <p14:creationId xmlns:p14="http://schemas.microsoft.com/office/powerpoint/2010/main" val="773118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798" y="188640"/>
            <a:ext cx="8136904" cy="2092881"/>
          </a:xfrm>
          <a:prstGeom prst="rect">
            <a:avLst/>
          </a:prstGeom>
        </p:spPr>
        <p:txBody>
          <a:bodyPr wrap="square">
            <a:spAutoFit/>
          </a:bodyPr>
          <a:lstStyle/>
          <a:p>
            <a:r>
              <a:rPr lang="ar-IQ" sz="1600" b="1" dirty="0"/>
              <a:t>بوابات المعلومات في التجارة الإلكترونية</a:t>
            </a:r>
            <a:endParaRPr lang="en-US" sz="1600" dirty="0"/>
          </a:p>
          <a:p>
            <a:r>
              <a:rPr lang="ar-IQ" sz="1600" b="1" dirty="0"/>
              <a:t>#البوابات الإلكترونية : توفير المعلومات من قبل المنظمات والشركات عنها في عالم الانترنت بصيغ عديدة مثل معلومات خاصة بالزبائن ورسائل البريد الالكتروني وتوفير قواعد البيانات وتخزينها باستمرار في مستويات مختلفة ومواقع عديدة</a:t>
            </a:r>
            <a:endParaRPr lang="en-US" sz="1600" dirty="0"/>
          </a:p>
          <a:p>
            <a:r>
              <a:rPr lang="ar-IQ" sz="1600" b="1" dirty="0"/>
              <a:t># اهمية بوابات المعلومات (البوابات الإلكترونية) : </a:t>
            </a:r>
            <a:endParaRPr lang="en-US" sz="1600" dirty="0"/>
          </a:p>
          <a:p>
            <a:r>
              <a:rPr lang="ar-IQ" sz="1600" b="1" dirty="0"/>
              <a:t>① توفير المعلومات و قواعد البيانات عن المنظمات والشركات</a:t>
            </a:r>
            <a:endParaRPr lang="en-US" sz="1600" dirty="0"/>
          </a:p>
          <a:p>
            <a:r>
              <a:rPr lang="ar-IQ" sz="1600" b="1" dirty="0"/>
              <a:t>② توفير قواعد البيانات وتخزينها بمستويات مختلفة ومواقع عديدة</a:t>
            </a:r>
            <a:endParaRPr lang="en-US" sz="1600" dirty="0"/>
          </a:p>
          <a:p>
            <a:r>
              <a:rPr lang="ar-IQ" sz="1600" b="1" dirty="0"/>
              <a:t>③ توفير وقت لمستخدم في البحث عن المعلومات الصحيحة والدقيقة</a:t>
            </a:r>
            <a:endParaRPr lang="en-US" sz="1600" dirty="0"/>
          </a:p>
        </p:txBody>
      </p:sp>
      <p:sp>
        <p:nvSpPr>
          <p:cNvPr id="3" name="Rectangle 2"/>
          <p:cNvSpPr/>
          <p:nvPr/>
        </p:nvSpPr>
        <p:spPr>
          <a:xfrm>
            <a:off x="372166" y="2285402"/>
            <a:ext cx="8568952" cy="4616648"/>
          </a:xfrm>
          <a:prstGeom prst="rect">
            <a:avLst/>
          </a:prstGeom>
        </p:spPr>
        <p:txBody>
          <a:bodyPr wrap="square">
            <a:spAutoFit/>
          </a:bodyPr>
          <a:lstStyle/>
          <a:p>
            <a:r>
              <a:rPr lang="ar-IQ" sz="1600" b="1" dirty="0"/>
              <a:t># أنواع البوابات الإلكترونية</a:t>
            </a:r>
            <a:endParaRPr lang="en-US" sz="1600" dirty="0"/>
          </a:p>
          <a:p>
            <a:r>
              <a:rPr lang="ar-IQ" sz="1600" b="1" dirty="0"/>
              <a:t> وللتمييز بين أنواع البوابات الإلكترونية لابد من تحديد محتوى كل بوابة من حيث ضيقها او اتساعها او حجم العينة ومدى الاقبال عليها</a:t>
            </a:r>
            <a:endParaRPr lang="en-US" sz="1600" dirty="0"/>
          </a:p>
          <a:p>
            <a:r>
              <a:rPr lang="ar-IQ" sz="1600" b="1" dirty="0"/>
              <a:t>① البوابات التجارية : معظم البوابات على شبكة الانترنت هي بوابات تجارية هدفها التعامل مع المستخدم وتقديم المعلومة العامة والخاصة بواسطة واجهة المستخدم  </a:t>
            </a:r>
            <a:r>
              <a:rPr lang="en-US" sz="1600" b="1" dirty="0"/>
              <a:t>user interface </a:t>
            </a:r>
            <a:r>
              <a:rPr lang="ar-IQ" sz="1600" b="1" dirty="0"/>
              <a:t> مثال على هذه البوابات </a:t>
            </a:r>
            <a:r>
              <a:rPr lang="en-US" sz="1600" b="1" dirty="0"/>
              <a:t>Yahoo.com  </a:t>
            </a:r>
            <a:endParaRPr lang="en-US" sz="1600" dirty="0"/>
          </a:p>
          <a:p>
            <a:r>
              <a:rPr lang="en-US" sz="1600" b="1" dirty="0"/>
              <a:t> ②</a:t>
            </a:r>
            <a:r>
              <a:rPr lang="ar-IQ" sz="1600" b="1" dirty="0"/>
              <a:t>بوابات التعاون :هي البوابات التي توفر معلومات غزيرة وغنية بالمحتويات لعدد محدد من المستخدمين خاصة لشركات الاعمال .</a:t>
            </a:r>
            <a:endParaRPr lang="en-US" sz="1600" dirty="0"/>
          </a:p>
          <a:p>
            <a:r>
              <a:rPr lang="ar-IQ" sz="1600" b="1" dirty="0"/>
              <a:t>③ بوابات النشر : صممت هذه البوابات للتواصل  مع مجموعة معينه من مستخدمي الانترنت لتوفير لهم الوسيلة الفورية للبحث الواسع والفعال عن المعلومة المطلوبة .ومن الأمثلة عليها </a:t>
            </a:r>
            <a:r>
              <a:rPr lang="en-US" sz="1600" b="1" dirty="0"/>
              <a:t>www.zdnet.com</a:t>
            </a:r>
            <a:endParaRPr lang="en-US" sz="1600" dirty="0"/>
          </a:p>
          <a:p>
            <a:r>
              <a:rPr lang="ar-IQ" sz="1600" b="1" dirty="0"/>
              <a:t>④ البوابات الشخصية : هدف هذه البوابات الواضح هو تنقيح المعلومات لمستخدمي الانترنت وتقديم معلومات غاية في الدقة والكفاءة مع قلتها .</a:t>
            </a:r>
            <a:endParaRPr lang="en-US" sz="1600" dirty="0"/>
          </a:p>
          <a:p>
            <a:r>
              <a:rPr lang="ar-IQ" sz="1600" b="1" dirty="0"/>
              <a:t>⑤ بوابات الهاتف المحمول : يمكن في هذه البوابة الدخول اليها عبر الهاتف المحمول للحصول على المعلومات السريعة. </a:t>
            </a:r>
            <a:endParaRPr lang="en-US" sz="1600" dirty="0"/>
          </a:p>
          <a:p>
            <a:r>
              <a:rPr lang="ar-IQ" sz="1600" b="1" dirty="0"/>
              <a:t>⑥ بوابات الصوت :هي مواقع الكترونية على شبكة الانترنت توفر واجه صوتية بالإضافة لواجه المستخدم العادية ويمكن الدخول اليها عبر جهاز الهاتف او عبر شريحة التلفون وذلك للحصول على المعلومات والاخبار وغيرها</a:t>
            </a:r>
            <a:r>
              <a:rPr lang="ar-IQ" sz="1600" dirty="0"/>
              <a:t> .</a:t>
            </a:r>
            <a:endParaRPr lang="en-US" sz="1600" dirty="0"/>
          </a:p>
        </p:txBody>
      </p:sp>
    </p:spTree>
    <p:extLst>
      <p:ext uri="{BB962C8B-B14F-4D97-AF65-F5344CB8AC3E}">
        <p14:creationId xmlns:p14="http://schemas.microsoft.com/office/powerpoint/2010/main" val="1845371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280920" cy="5509200"/>
          </a:xfrm>
          <a:prstGeom prst="rect">
            <a:avLst/>
          </a:prstGeom>
        </p:spPr>
        <p:txBody>
          <a:bodyPr wrap="square">
            <a:spAutoFit/>
          </a:bodyPr>
          <a:lstStyle/>
          <a:p>
            <a:r>
              <a:rPr lang="ar-IQ" sz="1600" b="1" dirty="0"/>
              <a:t>أدوار الوسيط في السوق الالكتروني :</a:t>
            </a:r>
            <a:endParaRPr lang="en-US" sz="1600" dirty="0"/>
          </a:p>
          <a:p>
            <a:r>
              <a:rPr lang="ar-IQ" sz="1600" b="1" dirty="0"/>
              <a:t># دور الوسيط في التجارة الإلكترونية : كان وما زال للوسيط دوره الجوهري في العملية التجارية ولكن اثره اتضح واتسع في عالم التجارة الإلكترونية حيث أضاف الوسيط القيمة الفعلية للأنشطة والخدمات التي تقدم للبائعين والمشترين </a:t>
            </a:r>
            <a:endParaRPr lang="en-US" sz="1600" dirty="0"/>
          </a:p>
          <a:p>
            <a:r>
              <a:rPr lang="ar-IQ" sz="1600" b="1" dirty="0"/>
              <a:t>- أنواع الوسطاء : للوسطاء أنواع متعددة النوعين الأكثر معرفة في عالم التجارة الفيزيائية (التقليدية) هي</a:t>
            </a:r>
            <a:endParaRPr lang="en-US" sz="1600" dirty="0"/>
          </a:p>
          <a:p>
            <a:pPr lvl="0"/>
            <a:r>
              <a:rPr lang="ar-IQ" sz="1600" b="1" dirty="0"/>
              <a:t>تجار التجزئة</a:t>
            </a:r>
            <a:endParaRPr lang="en-US" sz="1600" dirty="0"/>
          </a:p>
          <a:p>
            <a:pPr lvl="0"/>
            <a:r>
              <a:rPr lang="ar-IQ" sz="1600" b="1" dirty="0"/>
              <a:t>تجار العملة </a:t>
            </a:r>
            <a:endParaRPr lang="en-US" sz="1600" dirty="0"/>
          </a:p>
          <a:p>
            <a:r>
              <a:rPr lang="ar-IQ" sz="1600" b="1" dirty="0"/>
              <a:t>بينما في التجارة الإلكترونية بالإضافة للنوعين السابقين هناك الوسطاء الذين وظيفتهم التحكم في سريان المعلومات بين جميع الأطراف ويطلق عليهم (وسطاء المعلومات)</a:t>
            </a:r>
            <a:endParaRPr lang="en-US" sz="1600" dirty="0"/>
          </a:p>
          <a:p>
            <a:r>
              <a:rPr lang="ar-IQ" sz="1600" b="1" dirty="0"/>
              <a:t> # (تعريف) وسيط المعلومات في التجارة الإلكترونية : وسيط  في التجارة الإلكترونية وظيفته التحكم في سريان المعلومات بين جميع الأطراف المهتمة من خلال امتلاكه قواعد بيانات محدثة باستمرار توفر المعلومات المطلوبة لكل من المنتجين والزبائن او لكل من البائع والمشتري مع احتفاظ كلاهما بالخصوصية و يضمن سلامة وعدالة التعامل بينهما و توفير فرص الاختيار للمشتري و التفاوض مع البائع لتحديد السعر المناسب لكهما .</a:t>
            </a:r>
            <a:endParaRPr lang="en-US" sz="1600" dirty="0"/>
          </a:p>
          <a:p>
            <a:r>
              <a:rPr lang="ar-IQ" sz="1600" b="1" dirty="0"/>
              <a:t># اهمية الوسيط في التجارة الإلكترونية : يمكن لأصحاب الاعمال والزبائن ان يتعاملوا مباشرة مع بعضهم البعض في السوق الالكتروني حيث يقوم أصحاب المنتجات بتوفير المعلومات للمستهلك الذي بدورة يستطيع اختيار ما يناسبه ضمن قائمة طويلة ومتنوعة من المنتجات المتوفرة ولكن الاتصال المباشر بين أصحاب الاعمال والزبائن قد يكون غير متوفر أحيانا وليس ضروريا في أحيانا أخرى وهنا يظهر دور الوسيط لحاجة ملحة وضرورية سواء كان هذا الوسيط هو وسيط بشري او وسيط  الكتروني </a:t>
            </a:r>
            <a:endParaRPr lang="en-US" sz="1600" dirty="0"/>
          </a:p>
        </p:txBody>
      </p:sp>
    </p:spTree>
    <p:extLst>
      <p:ext uri="{BB962C8B-B14F-4D97-AF65-F5344CB8AC3E}">
        <p14:creationId xmlns:p14="http://schemas.microsoft.com/office/powerpoint/2010/main" val="422924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11560" y="620688"/>
            <a:ext cx="7848872" cy="4524315"/>
          </a:xfrm>
          <a:prstGeom prst="rect">
            <a:avLst/>
          </a:prstGeom>
        </p:spPr>
        <p:txBody>
          <a:bodyPr wrap="square">
            <a:spAutoFit/>
          </a:bodyPr>
          <a:lstStyle/>
          <a:p>
            <a:r>
              <a:rPr lang="ar-IQ" sz="2400" b="1" dirty="0"/>
              <a:t>التجارة الإلكترونية:</a:t>
            </a:r>
            <a:endParaRPr lang="en-US" sz="2400" dirty="0"/>
          </a:p>
          <a:p>
            <a:pPr lvl="0"/>
            <a:r>
              <a:rPr lang="ar-IQ" sz="2400" b="1" dirty="0"/>
              <a:t>وجهات نظر لتعريف مفهوم التجارة الإلكترونية:</a:t>
            </a:r>
            <a:endParaRPr lang="en-US" sz="2400" dirty="0"/>
          </a:p>
          <a:p>
            <a:r>
              <a:rPr lang="ar-IQ" sz="2400" b="1" dirty="0"/>
              <a:t>- تعريف عام :</a:t>
            </a:r>
            <a:r>
              <a:rPr lang="ar-IQ" sz="2400" dirty="0"/>
              <a:t> </a:t>
            </a:r>
            <a:r>
              <a:rPr lang="ar-IQ" sz="2400" b="1" dirty="0"/>
              <a:t>مفهوم جديد يشرح عملية بيع وشراء وتبادل المنتجات والخدمات والمعلومات خلال شبكات الكمبيوتر ومن ضمنها الأنترنت</a:t>
            </a:r>
            <a:endParaRPr lang="en-US" sz="2400" dirty="0"/>
          </a:p>
          <a:p>
            <a:r>
              <a:rPr lang="ar-IQ" sz="2400" b="1" dirty="0"/>
              <a:t>عالم الاتصال: وسيلة إيصال المنتجات والخدمات والمعلومات عبر خطوط الهاتف أو عبر شبكات الكمبيوتر أو عبر أي وسيلة تقنية.</a:t>
            </a:r>
            <a:endParaRPr lang="en-US" sz="2400" dirty="0" smtClean="0">
              <a:effectLst/>
            </a:endParaRPr>
          </a:p>
          <a:p>
            <a:r>
              <a:rPr lang="ar-IQ" sz="2400" b="1" dirty="0"/>
              <a:t>الاعمال التجارية: تطبيق التقنية من اجل جعل المعاملات التجارية تجري بصورة تلقائية وسريع.</a:t>
            </a:r>
            <a:endParaRPr lang="en-US" sz="2400" dirty="0" smtClean="0">
              <a:effectLst/>
            </a:endParaRPr>
          </a:p>
          <a:p>
            <a:r>
              <a:rPr lang="ar-IQ" sz="2400" b="1" dirty="0"/>
              <a:t>الخدمات: أداة لتلبية رغبات الشركات والمستهلكين والمدراء في خفض كلفة الخدمة والرفع من كفاءتها والعمل على تسريع إيصال الخدمة</a:t>
            </a:r>
            <a:endParaRPr lang="en-US" sz="2400" dirty="0" smtClean="0">
              <a:effectLst/>
            </a:endParaRPr>
          </a:p>
          <a:p>
            <a:r>
              <a:rPr lang="ar-IQ" sz="2400" b="1" dirty="0"/>
              <a:t>الانترنت: تجارة تقسم لمجال من أجل بيع وشراء وتبادل المنتجات والخدمات والمعلومات عبر الانترنت.</a:t>
            </a:r>
            <a:endParaRPr lang="en-US" sz="2400" dirty="0">
              <a:effectLst/>
            </a:endParaRPr>
          </a:p>
        </p:txBody>
      </p:sp>
    </p:spTree>
    <p:extLst>
      <p:ext uri="{BB962C8B-B14F-4D97-AF65-F5344CB8AC3E}">
        <p14:creationId xmlns:p14="http://schemas.microsoft.com/office/powerpoint/2010/main" val="2433729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712968" cy="6001643"/>
          </a:xfrm>
          <a:prstGeom prst="rect">
            <a:avLst/>
          </a:prstGeom>
        </p:spPr>
        <p:txBody>
          <a:bodyPr wrap="square">
            <a:spAutoFit/>
          </a:bodyPr>
          <a:lstStyle/>
          <a:p>
            <a:r>
              <a:rPr lang="ar-IQ" sz="1600" b="1" dirty="0"/>
              <a:t># الوظائف الوسيط : يقوم الوسيط بالوظائف التالية التي لا يمكن توفيرها في  الاتصال المباشر وكما يلي : </a:t>
            </a:r>
            <a:endParaRPr lang="en-US" sz="1600" dirty="0"/>
          </a:p>
          <a:p>
            <a:pPr lvl="0"/>
            <a:r>
              <a:rPr lang="ar-IQ" sz="1600" b="1" u="sng" dirty="0"/>
              <a:t>تكلف البحث :</a:t>
            </a:r>
            <a:r>
              <a:rPr lang="ar-IQ" sz="1600" b="1" dirty="0"/>
              <a:t> قد تكون تكلف البحث عن منتجات من قبل الزبائن والبحث عن مستهلكين من قبل أصحاب الاعمال  مرتفعة لوجود الاف المنتجات التي يمكن تبادلها مع تجار التجزئة ومع الملايين من مستخدمي الانترنت لذلك </a:t>
            </a:r>
            <a:endParaRPr lang="en-US" sz="1600" dirty="0"/>
          </a:p>
          <a:p>
            <a:pPr lvl="0"/>
            <a:r>
              <a:rPr lang="ar-IQ" sz="1600" b="1" dirty="0"/>
              <a:t>يواجه المنتجون :  أ)  مشاكل في  القدرة على تحديد الكمية التي يمكن طلبها خاصة للمنتجات الجديدة</a:t>
            </a:r>
            <a:endParaRPr lang="en-US" sz="1600" dirty="0"/>
          </a:p>
          <a:p>
            <a:r>
              <a:rPr lang="ar-IQ" sz="1600" b="1" dirty="0"/>
              <a:t>       ب) مشاكل في  عدم المعرفة بأهمية بعض المنتجات للمستهلك فلا يتم انتاجها</a:t>
            </a:r>
            <a:endParaRPr lang="en-US" sz="1600" dirty="0"/>
          </a:p>
          <a:p>
            <a:r>
              <a:rPr lang="ar-IQ" sz="1600" b="1" dirty="0"/>
              <a:t>من هنا يأتي دور الوسيط الذي لديه قواعد بيانات عن السلع ويقوم بتحديثها باستمرار مع تحديد عوامل الجودة والكفاءة في هذه المنتجات بناءا على ردود فعل الزبائن ويمكن أيضا التنبؤ بحجم الطلبات المتوقعة وتقليل كلفة البحث لاختيار المعلومات المطلوبة لكل من المنتجين والزبائن وذلك عن طريق ربط الزبون بالمنتجات او الخدمات التي يطلبها .</a:t>
            </a:r>
            <a:endParaRPr lang="en-US" sz="1600" dirty="0"/>
          </a:p>
          <a:p>
            <a:pPr lvl="0"/>
            <a:r>
              <a:rPr lang="ar-IQ" sz="1600" b="1" u="sng" dirty="0"/>
              <a:t>قلة الخصوصية :</a:t>
            </a:r>
            <a:r>
              <a:rPr lang="ar-IQ" sz="1600" b="1" dirty="0"/>
              <a:t> يسعى المشترون والبائعون على حد سواء إبقاء بعض المعلومات سرية واضافة بعض الغموض على انشطتهم واعمالهم المتعلقة بالتجارة من هنا ادرك الوسطاء هذه النقطة الجوهرية و فهموا دورهم في اتخاذ القرارات وتحديد الأسعار مع الاهتمام بعدم تحديد الهوية الشخصية لكل من البائع او المشتري او كلاهما معا ويتضح مما سبق ان التجارة المباشرة بين البائع والمشتري لا تستطيع ضمان هذه النقطة </a:t>
            </a:r>
            <a:endParaRPr lang="en-US" sz="1600" dirty="0"/>
          </a:p>
          <a:p>
            <a:pPr lvl="0"/>
            <a:r>
              <a:rPr lang="ar-IQ" sz="1600" b="1" u="sng" dirty="0"/>
              <a:t>المعلومات الغير كاملة :</a:t>
            </a:r>
            <a:r>
              <a:rPr lang="ar-IQ" sz="1600" b="1" dirty="0"/>
              <a:t> يحتاج المشتري في التجارة الى الكثير من المعلومات اكثر من حاجة البائع الى المعلومات فالمشتري يريد معرفة مدى جودة المنتج (صلاحيته , طرق تخزينه ) وغيرها من المعلومات المهمة للشراء لذلك يظهر دور الوسيط التجاري من حيث قدرت على جمع وتوفير المعلومات من مصادر مختلفة وقد يكون صاحب السلعة احد هذه المصادر وليس كل المصادر وقد تشمل هذه المعلومات تقييما عن السلعة ومدى رضا الزبون عن هذه السلعة وردود فعلهم تجاهها يظهر بوضوح ان هذه المعلومات لا يمكن للتجارة المباشرة بين البائع والمشترى توفيرها الا بواسطة الوسطاء واستطلاعات الرأي </a:t>
            </a:r>
            <a:endParaRPr lang="en-US" sz="1600" dirty="0"/>
          </a:p>
        </p:txBody>
      </p:sp>
    </p:spTree>
    <p:extLst>
      <p:ext uri="{BB962C8B-B14F-4D97-AF65-F5344CB8AC3E}">
        <p14:creationId xmlns:p14="http://schemas.microsoft.com/office/powerpoint/2010/main" val="453178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12845"/>
            <a:ext cx="7488832" cy="4401205"/>
          </a:xfrm>
          <a:prstGeom prst="rect">
            <a:avLst/>
          </a:prstGeom>
        </p:spPr>
        <p:txBody>
          <a:bodyPr wrap="square">
            <a:spAutoFit/>
          </a:bodyPr>
          <a:lstStyle/>
          <a:p>
            <a:pPr lvl="0"/>
            <a:r>
              <a:rPr lang="ar-IQ" sz="2000" b="1" u="sng" dirty="0" smtClean="0"/>
              <a:t>خطورة العقود التجارية :</a:t>
            </a:r>
            <a:r>
              <a:rPr lang="ar-IQ" sz="2000" b="1" dirty="0" smtClean="0"/>
              <a:t> قد يرفض الزبون ان يدفع بعد وصول المنتج لديه او ان يصله منتج بصورة مختلفة عن ما تم الاتفاق عليه بناءا على ذلك يأتي </a:t>
            </a:r>
            <a:endParaRPr lang="en-US" sz="2000" dirty="0" smtClean="0"/>
          </a:p>
          <a:p>
            <a:r>
              <a:rPr lang="ar-IQ" sz="2000" b="1" dirty="0" smtClean="0"/>
              <a:t># دور / أدوات الوسطاء لتقليل خطورة العقود التجارية :</a:t>
            </a:r>
            <a:endParaRPr lang="en-US" sz="2000" dirty="0" smtClean="0"/>
          </a:p>
          <a:p>
            <a:pPr lvl="0"/>
            <a:r>
              <a:rPr lang="ar-IQ" sz="2000" b="1" dirty="0" smtClean="0"/>
              <a:t>تحديد الوسيط المعلومات عن المواصفات المعيارية للسلعة : لتوفير التعامل العادل بين الطرفين  .</a:t>
            </a:r>
            <a:endParaRPr lang="en-US" sz="2000" dirty="0" smtClean="0"/>
          </a:p>
          <a:p>
            <a:pPr lvl="0"/>
            <a:r>
              <a:rPr lang="en-US" sz="2000" b="1" dirty="0" smtClean="0"/>
              <a:t> </a:t>
            </a:r>
            <a:r>
              <a:rPr lang="ar-IQ" sz="2000" b="1" dirty="0" smtClean="0"/>
              <a:t>يتعهد الوسيط بتحمل المسؤولية عن الطرفين : ويلعب دور رجل الامن في العملية الإلكترونية حيث يعاقب الطرف الذي يتجاهل بنود العهد بينهما .</a:t>
            </a:r>
            <a:endParaRPr lang="en-US" sz="2000" dirty="0" smtClean="0"/>
          </a:p>
          <a:p>
            <a:r>
              <a:rPr lang="ar-IQ" sz="2000" b="1" dirty="0" smtClean="0"/>
              <a:t>ج-  يتعهد الوسيط بتوفير الضمانات ضد التصرف السيء من احد الطرفين  .</a:t>
            </a:r>
            <a:endParaRPr lang="en-US" sz="2000" dirty="0" smtClean="0"/>
          </a:p>
          <a:p>
            <a:r>
              <a:rPr lang="ar-IQ" sz="2000" b="1" dirty="0" smtClean="0"/>
              <a:t>5) عدم كفاءة التسعير : يقوم الوسيط بعرض جميع الخيارات المتوفرة للمستهلك عند طلبه منتج معين وتحديد الأسعار بناء على هذه الخيارات ( مثلا زبون يطلب شراء منزل في مكان ما فيكون دور الوسيط توفير جميع الفرص الممكنة لهذا الخيار مع القيام بدور المفاوض عنه لتحديد السعر المناسب ) . كذلك الحال بالنسبة للمنتجين يقوم الوسيط بالتفاوض مع الموردين وتحديد الأسعار حسب المواد الأولية المطلوبة من المنتجين وهذا لا يمكن ان يتضح في التعامل المباشر بين المستهلك والمنتج .</a:t>
            </a:r>
            <a:endParaRPr lang="ar-IQ" sz="2000" dirty="0"/>
          </a:p>
        </p:txBody>
      </p:sp>
    </p:spTree>
    <p:extLst>
      <p:ext uri="{BB962C8B-B14F-4D97-AF65-F5344CB8AC3E}">
        <p14:creationId xmlns:p14="http://schemas.microsoft.com/office/powerpoint/2010/main" val="25943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56434103"/>
              </p:ext>
            </p:extLst>
          </p:nvPr>
        </p:nvGraphicFramePr>
        <p:xfrm>
          <a:off x="179512" y="3193730"/>
          <a:ext cx="8469692" cy="3664270"/>
        </p:xfrm>
        <a:graphic>
          <a:graphicData uri="http://schemas.openxmlformats.org/drawingml/2006/table">
            <a:tbl>
              <a:tblPr rtl="1" firstRow="1" firstCol="1" bandRow="1">
                <a:tableStyleId>{5C22544A-7EE6-4342-B048-85BDC9FD1C3A}</a:tableStyleId>
              </a:tblPr>
              <a:tblGrid>
                <a:gridCol w="394702"/>
                <a:gridCol w="1565988"/>
                <a:gridCol w="6509002"/>
              </a:tblGrid>
              <a:tr h="0">
                <a:tc gridSpan="3">
                  <a:txBody>
                    <a:bodyPr/>
                    <a:lstStyle/>
                    <a:p>
                      <a:pPr algn="r" rtl="1">
                        <a:lnSpc>
                          <a:spcPct val="150000"/>
                        </a:lnSpc>
                        <a:spcAft>
                          <a:spcPts val="0"/>
                        </a:spcAft>
                      </a:pPr>
                      <a:r>
                        <a:rPr lang="ar-IQ" sz="1400" dirty="0">
                          <a:effectLst/>
                        </a:rPr>
                        <a:t># انواع الكتالوجات الإلكترونية : ويمكن تصنيف الكتالوجات الإلكترونية حسب ثلاثة اتجاهات :</a:t>
                      </a:r>
                      <a:endParaRPr lang="en-US" sz="1200" dirty="0">
                        <a:effectLst/>
                        <a:latin typeface="Calibri"/>
                        <a:ea typeface="Calibri"/>
                        <a:cs typeface="Arial"/>
                      </a:endParaRPr>
                    </a:p>
                  </a:txBody>
                  <a:tcPr marL="18415" marR="18415" marT="0" marB="0"/>
                </a:tc>
                <a:tc hMerge="1">
                  <a:txBody>
                    <a:bodyPr/>
                    <a:lstStyle/>
                    <a:p>
                      <a:pPr rtl="1"/>
                      <a:endParaRPr lang="ar-IQ"/>
                    </a:p>
                  </a:txBody>
                  <a:tcPr/>
                </a:tc>
                <a:tc hMerge="1">
                  <a:txBody>
                    <a:bodyPr/>
                    <a:lstStyle/>
                    <a:p>
                      <a:pPr rtl="1"/>
                      <a:endParaRPr lang="ar-IQ"/>
                    </a:p>
                  </a:txBody>
                  <a:tcPr/>
                </a:tc>
              </a:tr>
              <a:tr h="0">
                <a:tc>
                  <a:txBody>
                    <a:bodyPr/>
                    <a:lstStyle/>
                    <a:p>
                      <a:pPr algn="r" rtl="1">
                        <a:lnSpc>
                          <a:spcPct val="150000"/>
                        </a:lnSpc>
                        <a:spcAft>
                          <a:spcPts val="0"/>
                        </a:spcAft>
                      </a:pPr>
                      <a:r>
                        <a:rPr lang="ar-IQ" sz="1400">
                          <a:effectLst/>
                        </a:rPr>
                        <a:t> </a:t>
                      </a:r>
                      <a:endParaRPr lang="en-US" sz="1200">
                        <a:effectLst/>
                        <a:latin typeface="Calibri"/>
                        <a:ea typeface="Calibri"/>
                        <a:cs typeface="Arial"/>
                      </a:endParaRPr>
                    </a:p>
                  </a:txBody>
                  <a:tcPr marL="18415" marR="18415" marT="0" marB="0"/>
                </a:tc>
                <a:tc>
                  <a:txBody>
                    <a:bodyPr/>
                    <a:lstStyle/>
                    <a:p>
                      <a:pPr algn="r" rtl="1">
                        <a:lnSpc>
                          <a:spcPct val="150000"/>
                        </a:lnSpc>
                        <a:spcAft>
                          <a:spcPts val="0"/>
                        </a:spcAft>
                      </a:pPr>
                      <a:r>
                        <a:rPr lang="ar-IQ" sz="1400" dirty="0">
                          <a:effectLst/>
                        </a:rPr>
                        <a:t>المعيار</a:t>
                      </a:r>
                      <a:endParaRPr lang="en-US" sz="1200" dirty="0">
                        <a:effectLst/>
                        <a:latin typeface="Calibri"/>
                        <a:ea typeface="Calibri"/>
                        <a:cs typeface="Arial"/>
                      </a:endParaRPr>
                    </a:p>
                  </a:txBody>
                  <a:tcPr marL="18415" marR="18415" marT="0" marB="0"/>
                </a:tc>
                <a:tc>
                  <a:txBody>
                    <a:bodyPr/>
                    <a:lstStyle/>
                    <a:p>
                      <a:pPr algn="r" rtl="1">
                        <a:lnSpc>
                          <a:spcPct val="150000"/>
                        </a:lnSpc>
                        <a:spcAft>
                          <a:spcPts val="0"/>
                        </a:spcAft>
                      </a:pPr>
                      <a:r>
                        <a:rPr lang="ar-IQ" sz="1400">
                          <a:effectLst/>
                        </a:rPr>
                        <a:t> </a:t>
                      </a:r>
                      <a:endParaRPr lang="en-US" sz="1200">
                        <a:effectLst/>
                        <a:latin typeface="Calibri"/>
                        <a:ea typeface="Calibri"/>
                        <a:cs typeface="Arial"/>
                      </a:endParaRPr>
                    </a:p>
                  </a:txBody>
                  <a:tcPr marL="18415" marR="18415" marT="0" marB="0"/>
                </a:tc>
              </a:tr>
              <a:tr h="0">
                <a:tc>
                  <a:txBody>
                    <a:bodyPr/>
                    <a:lstStyle/>
                    <a:p>
                      <a:pPr algn="r" rtl="1">
                        <a:lnSpc>
                          <a:spcPct val="150000"/>
                        </a:lnSpc>
                        <a:spcAft>
                          <a:spcPts val="0"/>
                        </a:spcAft>
                      </a:pPr>
                      <a:r>
                        <a:rPr lang="ar-IQ" sz="1400">
                          <a:effectLst/>
                        </a:rPr>
                        <a:t>①</a:t>
                      </a:r>
                      <a:endParaRPr lang="en-US" sz="1200">
                        <a:effectLst/>
                        <a:latin typeface="Calibri"/>
                        <a:ea typeface="Calibri"/>
                        <a:cs typeface="Arial"/>
                      </a:endParaRPr>
                    </a:p>
                  </a:txBody>
                  <a:tcPr marL="18415" marR="18415" marT="0" marB="0"/>
                </a:tc>
                <a:tc>
                  <a:txBody>
                    <a:bodyPr/>
                    <a:lstStyle/>
                    <a:p>
                      <a:pPr algn="r" rtl="1">
                        <a:lnSpc>
                          <a:spcPct val="150000"/>
                        </a:lnSpc>
                        <a:spcAft>
                          <a:spcPts val="0"/>
                        </a:spcAft>
                      </a:pPr>
                      <a:r>
                        <a:rPr lang="ar-IQ" sz="1400" dirty="0">
                          <a:effectLst/>
                        </a:rPr>
                        <a:t>ديناميكية عرض المعلومات</a:t>
                      </a:r>
                      <a:endParaRPr lang="en-US" sz="1200" dirty="0">
                        <a:effectLst/>
                      </a:endParaRPr>
                    </a:p>
                    <a:p>
                      <a:pPr algn="r" rtl="1">
                        <a:lnSpc>
                          <a:spcPct val="150000"/>
                        </a:lnSpc>
                        <a:spcAft>
                          <a:spcPts val="0"/>
                        </a:spcAft>
                      </a:pPr>
                      <a:r>
                        <a:rPr lang="ar-IQ" sz="1400" dirty="0">
                          <a:effectLst/>
                        </a:rPr>
                        <a:t> </a:t>
                      </a:r>
                      <a:endParaRPr lang="en-US" sz="1200" dirty="0">
                        <a:effectLst/>
                        <a:latin typeface="Calibri"/>
                        <a:ea typeface="Calibri"/>
                        <a:cs typeface="Arial"/>
                      </a:endParaRPr>
                    </a:p>
                  </a:txBody>
                  <a:tcPr marL="18415" marR="18415" marT="0" marB="0"/>
                </a:tc>
                <a:tc>
                  <a:txBody>
                    <a:bodyPr/>
                    <a:lstStyle/>
                    <a:p>
                      <a:pPr marL="228600" indent="-229870" rtl="1">
                        <a:lnSpc>
                          <a:spcPct val="150000"/>
                        </a:lnSpc>
                        <a:spcAft>
                          <a:spcPts val="0"/>
                        </a:spcAft>
                      </a:pPr>
                      <a:r>
                        <a:rPr lang="ar-IQ" sz="1400" dirty="0">
                          <a:effectLst/>
                        </a:rPr>
                        <a:t>1) الكتالوجات الجامدة  : تعرض المعلومات والصور كما تظهر في الكتالوجات الورقية</a:t>
                      </a:r>
                      <a:endParaRPr lang="en-US" sz="1200" dirty="0">
                        <a:effectLst/>
                      </a:endParaRPr>
                    </a:p>
                    <a:p>
                      <a:pPr marL="228600" indent="-229870" rtl="1">
                        <a:lnSpc>
                          <a:spcPct val="150000"/>
                        </a:lnSpc>
                        <a:spcAft>
                          <a:spcPts val="0"/>
                        </a:spcAft>
                      </a:pPr>
                      <a:r>
                        <a:rPr lang="ar-IQ" sz="1400" dirty="0">
                          <a:effectLst/>
                        </a:rPr>
                        <a:t>2) الكتالوجات ديناميكية:  تعرض المعلومات بشكل متحرك وقد يصاحبه الصوت عند الحاجة لذلك</a:t>
                      </a:r>
                      <a:endParaRPr lang="en-US" sz="1200" dirty="0">
                        <a:effectLst/>
                        <a:latin typeface="Calibri"/>
                      </a:endParaRPr>
                    </a:p>
                  </a:txBody>
                  <a:tcPr marL="18415" marR="18415" marT="0" marB="0"/>
                </a:tc>
              </a:tr>
              <a:tr h="0">
                <a:tc>
                  <a:txBody>
                    <a:bodyPr/>
                    <a:lstStyle/>
                    <a:p>
                      <a:pPr algn="r" rtl="1">
                        <a:lnSpc>
                          <a:spcPct val="150000"/>
                        </a:lnSpc>
                        <a:spcAft>
                          <a:spcPts val="0"/>
                        </a:spcAft>
                      </a:pPr>
                      <a:r>
                        <a:rPr lang="ar-IQ" sz="1400">
                          <a:effectLst/>
                        </a:rPr>
                        <a:t>②</a:t>
                      </a:r>
                      <a:endParaRPr lang="en-US" sz="1200">
                        <a:effectLst/>
                        <a:latin typeface="Calibri"/>
                        <a:ea typeface="Calibri"/>
                        <a:cs typeface="Arial"/>
                      </a:endParaRPr>
                    </a:p>
                  </a:txBody>
                  <a:tcPr marL="18415" marR="18415" marT="0" marB="0"/>
                </a:tc>
                <a:tc>
                  <a:txBody>
                    <a:bodyPr/>
                    <a:lstStyle/>
                    <a:p>
                      <a:pPr algn="r" rtl="1">
                        <a:lnSpc>
                          <a:spcPct val="150000"/>
                        </a:lnSpc>
                        <a:spcAft>
                          <a:spcPts val="0"/>
                        </a:spcAft>
                      </a:pPr>
                      <a:r>
                        <a:rPr lang="ar-IQ" sz="1400">
                          <a:effectLst/>
                        </a:rPr>
                        <a:t>درجة الخصوصية</a:t>
                      </a:r>
                      <a:endParaRPr lang="en-US" sz="1200">
                        <a:effectLst/>
                        <a:latin typeface="Calibri"/>
                        <a:ea typeface="Calibri"/>
                        <a:cs typeface="Arial"/>
                      </a:endParaRPr>
                    </a:p>
                  </a:txBody>
                  <a:tcPr marL="18415" marR="18415" marT="0" marB="0"/>
                </a:tc>
                <a:tc>
                  <a:txBody>
                    <a:bodyPr/>
                    <a:lstStyle/>
                    <a:p>
                      <a:pPr marL="228600" indent="-229870" rtl="1">
                        <a:lnSpc>
                          <a:spcPct val="150000"/>
                        </a:lnSpc>
                        <a:spcAft>
                          <a:spcPts val="0"/>
                        </a:spcAft>
                      </a:pPr>
                      <a:r>
                        <a:rPr lang="ar-IQ" sz="1400" dirty="0">
                          <a:effectLst/>
                        </a:rPr>
                        <a:t>1) الكتالوجات المعيارية : تقدم المعلومات ذاتها لأي مستهلك</a:t>
                      </a:r>
                      <a:endParaRPr lang="en-US" sz="1200" dirty="0">
                        <a:effectLst/>
                      </a:endParaRPr>
                    </a:p>
                    <a:p>
                      <a:pPr algn="r" rtl="1">
                        <a:lnSpc>
                          <a:spcPct val="150000"/>
                        </a:lnSpc>
                        <a:spcAft>
                          <a:spcPts val="0"/>
                        </a:spcAft>
                      </a:pPr>
                      <a:r>
                        <a:rPr lang="ar-IQ" sz="1400" dirty="0">
                          <a:effectLst/>
                        </a:rPr>
                        <a:t>2) الكتالوجات الخاصة : تقدم المعلومات لنوعية معينة من الزبائن الخاصين .</a:t>
                      </a:r>
                      <a:endParaRPr lang="en-US" sz="1200" dirty="0">
                        <a:effectLst/>
                        <a:latin typeface="Calibri"/>
                        <a:ea typeface="Calibri"/>
                        <a:cs typeface="Arial"/>
                      </a:endParaRPr>
                    </a:p>
                  </a:txBody>
                  <a:tcPr marL="18415" marR="18415" marT="0" marB="0"/>
                </a:tc>
              </a:tr>
              <a:tr h="0">
                <a:tc>
                  <a:txBody>
                    <a:bodyPr/>
                    <a:lstStyle/>
                    <a:p>
                      <a:pPr algn="r" rtl="1">
                        <a:lnSpc>
                          <a:spcPct val="150000"/>
                        </a:lnSpc>
                        <a:spcAft>
                          <a:spcPts val="0"/>
                        </a:spcAft>
                      </a:pPr>
                      <a:r>
                        <a:rPr lang="ar-IQ" sz="1400">
                          <a:effectLst/>
                        </a:rPr>
                        <a:t>③</a:t>
                      </a:r>
                      <a:endParaRPr lang="en-US" sz="1200">
                        <a:effectLst/>
                        <a:latin typeface="Calibri"/>
                        <a:ea typeface="Calibri"/>
                        <a:cs typeface="Arial"/>
                      </a:endParaRPr>
                    </a:p>
                  </a:txBody>
                  <a:tcPr marL="18415" marR="18415" marT="0" marB="0"/>
                </a:tc>
                <a:tc>
                  <a:txBody>
                    <a:bodyPr/>
                    <a:lstStyle/>
                    <a:p>
                      <a:pPr algn="r" rtl="1">
                        <a:lnSpc>
                          <a:spcPct val="150000"/>
                        </a:lnSpc>
                        <a:spcAft>
                          <a:spcPts val="0"/>
                        </a:spcAft>
                      </a:pPr>
                      <a:r>
                        <a:rPr lang="ar-IQ" sz="1400" dirty="0">
                          <a:effectLst/>
                        </a:rPr>
                        <a:t>التكامل مع إجراءات الاعمال</a:t>
                      </a:r>
                      <a:endParaRPr lang="en-US" sz="1200" dirty="0">
                        <a:effectLst/>
                      </a:endParaRPr>
                    </a:p>
                    <a:p>
                      <a:pPr algn="r" rtl="1">
                        <a:lnSpc>
                          <a:spcPct val="150000"/>
                        </a:lnSpc>
                        <a:spcAft>
                          <a:spcPts val="0"/>
                        </a:spcAft>
                      </a:pPr>
                      <a:r>
                        <a:rPr lang="ar-IQ" sz="1400" dirty="0">
                          <a:effectLst/>
                        </a:rPr>
                        <a:t> الأخرى </a:t>
                      </a:r>
                      <a:endParaRPr lang="en-US" sz="1200" dirty="0">
                        <a:effectLst/>
                        <a:latin typeface="Calibri"/>
                        <a:ea typeface="Calibri"/>
                        <a:cs typeface="Arial"/>
                      </a:endParaRPr>
                    </a:p>
                  </a:txBody>
                  <a:tcPr marL="18415" marR="18415" marT="0" marB="0"/>
                </a:tc>
                <a:tc>
                  <a:txBody>
                    <a:bodyPr/>
                    <a:lstStyle/>
                    <a:p>
                      <a:pPr indent="-1270" rtl="1">
                        <a:lnSpc>
                          <a:spcPct val="150000"/>
                        </a:lnSpc>
                        <a:spcAft>
                          <a:spcPts val="0"/>
                        </a:spcAft>
                      </a:pPr>
                      <a:r>
                        <a:rPr lang="ar-IQ" sz="1400" dirty="0">
                          <a:effectLst/>
                        </a:rPr>
                        <a:t>يمكن تصنيف الكتالوج بناءا على درجة التكامل مع خصائص او إجراءات الاعمال التالية : </a:t>
                      </a:r>
                      <a:endParaRPr lang="en-US" sz="1200" dirty="0">
                        <a:effectLst/>
                      </a:endParaRPr>
                    </a:p>
                    <a:p>
                      <a:pPr indent="-1270" rtl="1">
                        <a:lnSpc>
                          <a:spcPct val="150000"/>
                        </a:lnSpc>
                        <a:spcAft>
                          <a:spcPts val="0"/>
                        </a:spcAft>
                      </a:pPr>
                      <a:r>
                        <a:rPr lang="ar-IQ" sz="1400" dirty="0">
                          <a:effectLst/>
                        </a:rPr>
                        <a:t>(القدرة على اخذ الطلبيات وتنفيذها ومدى توفر أنظمة الدفع الالكتروني فيها ) </a:t>
                      </a:r>
                      <a:endParaRPr lang="en-US" sz="1200" dirty="0">
                        <a:effectLst/>
                      </a:endParaRPr>
                    </a:p>
                    <a:p>
                      <a:pPr indent="-1270" rtl="1">
                        <a:lnSpc>
                          <a:spcPct val="150000"/>
                        </a:lnSpc>
                        <a:spcAft>
                          <a:spcPts val="0"/>
                        </a:spcAft>
                      </a:pPr>
                      <a:r>
                        <a:rPr lang="ar-IQ" sz="1400" dirty="0">
                          <a:effectLst/>
                        </a:rPr>
                        <a:t>مثال على ذلك عندما تقوم بطلب كتاب من موقع </a:t>
                      </a:r>
                      <a:r>
                        <a:rPr lang="en-US" sz="1400" dirty="0">
                          <a:effectLst/>
                        </a:rPr>
                        <a:t>amazon.com </a:t>
                      </a:r>
                      <a:r>
                        <a:rPr lang="ar-IQ" sz="1400" dirty="0">
                          <a:effectLst/>
                        </a:rPr>
                        <a:t>فان طلبك يذهب بصورة تلقائية الى نظام التخزين في الحاسبة لإجراء عملية التأكد من توفر الكتاب المطلوب والكميات المطلوبة .</a:t>
                      </a:r>
                      <a:endParaRPr lang="en-US" sz="1200" dirty="0">
                        <a:effectLst/>
                        <a:latin typeface="Calibri"/>
                      </a:endParaRPr>
                    </a:p>
                  </a:txBody>
                  <a:tcPr marL="18415" marR="18415" marT="0" marB="0"/>
                </a:tc>
              </a:tr>
            </a:tbl>
          </a:graphicData>
        </a:graphic>
      </p:graphicFrame>
      <p:sp>
        <p:nvSpPr>
          <p:cNvPr id="3" name="Rectangle 1"/>
          <p:cNvSpPr>
            <a:spLocks noChangeArrowheads="1"/>
          </p:cNvSpPr>
          <p:nvPr/>
        </p:nvSpPr>
        <p:spPr bwMode="auto">
          <a:xfrm>
            <a:off x="899592" y="9491"/>
            <a:ext cx="7344816"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0070C0"/>
                </a:solidFill>
                <a:effectLst/>
                <a:latin typeface="Calibri" pitchFamily="34" charset="0"/>
                <a:ea typeface="Calibri" pitchFamily="34" charset="0"/>
                <a:cs typeface="Arial" pitchFamily="34" charset="0"/>
              </a:rPr>
              <a:t>الكتالوجات الإلكترونية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الشكل العام للكتالوجات التي اعتدنا عليها هي الكتالوجات الورقية المطبوعة حيث يقوم الزبون بتصفحها وتحديد ما يحتاجه اما الان فقد توفرت أنواع أخرى من الكتالوجات مثل الكتالوج الالكتروني على القرص المرن (</a:t>
            </a:r>
            <a:r>
              <a:rPr kumimoji="0" 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rPr>
              <a:t>CD</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او على شركة الانترنت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تعريف الكتالوج الالكتروني</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هو دليل بالمنتوجات او الخدمات يقوم المشتري بتصفحها و يحتوي على قواعد بيانات للمنتجات و الخدمات وفهارس وقدرات بحثية لتسهيل عملية البحث الالكتروني و يعتبر الكتالوج الالكتروني العمود الأساسي لعالم التجارة الإلكترونية حيث يمكن البائع من الإعلان عن الخدمات والسلع بكل اشكالها وتعتبر للمشتري مصدر للمعلومات عن الخدمات والمنتجات المتعددة و أصبحت الكتالوجات الإلكترونية الفورية اكثر ديناميكية وخصوصية وتكاملا من مواقع البيع والشراء حيث يمكن عن طريق هذه الكتالوجات الفورية الارتباط بمواقع الشراء تحديد الطلبيات وسلة الشراء وطرق الدفع الالكتروني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56139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79685"/>
            <a:ext cx="7920880" cy="6001643"/>
          </a:xfrm>
          <a:prstGeom prst="rect">
            <a:avLst/>
          </a:prstGeom>
        </p:spPr>
        <p:txBody>
          <a:bodyPr wrap="square">
            <a:spAutoFit/>
          </a:bodyPr>
          <a:lstStyle/>
          <a:p>
            <a:r>
              <a:rPr lang="ar-IQ" sz="1600" b="1" dirty="0"/>
              <a:t>المقارنة بين الكتالوجات الورقية الكتالوجات الإلكترونية :</a:t>
            </a:r>
            <a:endParaRPr lang="en-US" sz="1600" dirty="0"/>
          </a:p>
          <a:p>
            <a:r>
              <a:rPr lang="ar-IQ" sz="1600" b="1" dirty="0"/>
              <a:t>لإجراء المقارنة بين بين الكتالوجات الورقية الكتالوجات الإلكترونية لا بد من تحديد الإيجابيات والسلبيات لكل منها :</a:t>
            </a:r>
            <a:endParaRPr lang="en-US" sz="1600" dirty="0"/>
          </a:p>
          <a:p>
            <a:r>
              <a:rPr lang="ar-IQ" sz="1600" b="1" dirty="0"/>
              <a:t># إيجابيات الكتالوجات الورقية </a:t>
            </a:r>
            <a:endParaRPr lang="en-US" sz="1600" dirty="0"/>
          </a:p>
          <a:p>
            <a:pPr lvl="0"/>
            <a:r>
              <a:rPr lang="ar-IQ" sz="1600" b="1" dirty="0"/>
              <a:t>سهولة وضع المعلومة فيها دون الحاجة لتكنلوجيا متطورة .</a:t>
            </a:r>
            <a:endParaRPr lang="en-US" sz="1600" dirty="0" smtClean="0">
              <a:effectLst/>
            </a:endParaRPr>
          </a:p>
          <a:p>
            <a:pPr lvl="0"/>
            <a:r>
              <a:rPr lang="ar-IQ" sz="1600" b="1" dirty="0"/>
              <a:t>يمكن للقارئ الاطلاع على الكتالوج دون الحاجة لأنظمة الحاسوب  .</a:t>
            </a:r>
            <a:endParaRPr lang="en-US" sz="1600" dirty="0" smtClean="0">
              <a:effectLst/>
            </a:endParaRPr>
          </a:p>
          <a:p>
            <a:pPr lvl="0"/>
            <a:r>
              <a:rPr lang="ar-IQ" sz="1600" b="1" dirty="0"/>
              <a:t>تعتبر اسهل للحمل والتنقل من الالكتروني  .</a:t>
            </a:r>
            <a:endParaRPr lang="en-US" sz="1600" dirty="0" smtClean="0">
              <a:effectLst/>
            </a:endParaRPr>
          </a:p>
          <a:p>
            <a:r>
              <a:rPr lang="ar-IQ" sz="1600" b="1" dirty="0"/>
              <a:t># سلبيات الكتالوجات الورقية </a:t>
            </a:r>
            <a:endParaRPr lang="en-US" sz="1600" dirty="0"/>
          </a:p>
          <a:p>
            <a:pPr lvl="0"/>
            <a:r>
              <a:rPr lang="ar-IQ" sz="1600" b="1" dirty="0"/>
              <a:t>صعوبة التعديل بصورة سريعة على المعلومات .</a:t>
            </a:r>
            <a:endParaRPr lang="en-US" sz="1600" dirty="0" smtClean="0">
              <a:effectLst/>
            </a:endParaRPr>
          </a:p>
          <a:p>
            <a:pPr lvl="0"/>
            <a:r>
              <a:rPr lang="ar-IQ" sz="1600" b="1" dirty="0"/>
              <a:t>يمكن ان تعرض من خلالها  نوعا محددا من المنتجات .</a:t>
            </a:r>
            <a:endParaRPr lang="en-US" sz="1600" dirty="0" smtClean="0">
              <a:effectLst/>
            </a:endParaRPr>
          </a:p>
          <a:p>
            <a:pPr lvl="0"/>
            <a:r>
              <a:rPr lang="ar-IQ" sz="1600" b="1" dirty="0"/>
              <a:t>لا يمكن إضافة الوسائط المتعددة والحرة والصوت للمعلومات في الكتالوج الورقي .</a:t>
            </a:r>
            <a:endParaRPr lang="en-US" sz="1600" dirty="0" smtClean="0">
              <a:effectLst/>
            </a:endParaRPr>
          </a:p>
          <a:p>
            <a:pPr lvl="0"/>
            <a:r>
              <a:rPr lang="ar-IQ" sz="1600" b="1" dirty="0"/>
              <a:t>محدودية المعلومات التي يمكن توفيرها من خلال الصور .</a:t>
            </a:r>
            <a:endParaRPr lang="en-US" sz="1600" dirty="0" smtClean="0">
              <a:effectLst/>
            </a:endParaRPr>
          </a:p>
          <a:p>
            <a:r>
              <a:rPr lang="ar-IQ" sz="1600" b="1" dirty="0"/>
              <a:t># إيجابيات الكتالوجات الإلكترونية </a:t>
            </a:r>
            <a:endParaRPr lang="en-US" sz="1600" dirty="0"/>
          </a:p>
          <a:p>
            <a:pPr lvl="0"/>
            <a:r>
              <a:rPr lang="ar-IQ" sz="1600" b="1" dirty="0"/>
              <a:t>سهولة التعديل على المعلومات المتعلقة بالسلع والخدمات .</a:t>
            </a:r>
            <a:endParaRPr lang="en-US" sz="1600" dirty="0" smtClean="0">
              <a:effectLst/>
            </a:endParaRPr>
          </a:p>
          <a:p>
            <a:pPr lvl="0"/>
            <a:r>
              <a:rPr lang="ar-IQ" sz="1600" b="1" dirty="0"/>
              <a:t>القدرة للتكامل مع مراحل الشراء الأخرى ك مراحل الدفع والشحن والتوصيل .</a:t>
            </a:r>
            <a:endParaRPr lang="en-US" sz="1600" dirty="0" smtClean="0">
              <a:effectLst/>
            </a:endParaRPr>
          </a:p>
          <a:p>
            <a:pPr lvl="0"/>
            <a:r>
              <a:rPr lang="ar-IQ" sz="1600" b="1" dirty="0"/>
              <a:t>سهولة البحث  وتوفير القدرة على المقارنة بين المنتجات ومواصفاتها واسعارها .</a:t>
            </a:r>
            <a:endParaRPr lang="en-US" sz="1600" dirty="0" smtClean="0">
              <a:effectLst/>
            </a:endParaRPr>
          </a:p>
          <a:p>
            <a:pPr lvl="0"/>
            <a:r>
              <a:rPr lang="ar-IQ" sz="1600" b="1" dirty="0"/>
              <a:t>القدرة على توفير منتجات حديثة بصورة دائمة .</a:t>
            </a:r>
            <a:endParaRPr lang="en-US" sz="1600" dirty="0" smtClean="0">
              <a:effectLst/>
            </a:endParaRPr>
          </a:p>
          <a:p>
            <a:pPr lvl="0"/>
            <a:r>
              <a:rPr lang="ar-IQ" sz="1600" b="1" dirty="0"/>
              <a:t>توفير معلومات عن السلع  المتوفرة في العالم كله .</a:t>
            </a:r>
            <a:endParaRPr lang="en-US" sz="1600" dirty="0" smtClean="0">
              <a:effectLst/>
            </a:endParaRPr>
          </a:p>
          <a:p>
            <a:pPr lvl="0"/>
            <a:r>
              <a:rPr lang="ar-IQ" sz="1600" b="1" dirty="0"/>
              <a:t>يمكن إضافة الصور والوسائط المتعددة للصور في الكتالوج الالكتروني  .</a:t>
            </a:r>
            <a:endParaRPr lang="en-US" sz="1600" dirty="0" smtClean="0">
              <a:effectLst/>
            </a:endParaRPr>
          </a:p>
          <a:p>
            <a:pPr lvl="0"/>
            <a:r>
              <a:rPr lang="ar-IQ" sz="1600" b="1" dirty="0"/>
              <a:t>سهولة الحصول على المنتجات الخاصة  .</a:t>
            </a:r>
            <a:endParaRPr lang="en-US" sz="1600" dirty="0" smtClean="0">
              <a:effectLst/>
            </a:endParaRPr>
          </a:p>
          <a:p>
            <a:pPr lvl="0"/>
            <a:r>
              <a:rPr lang="ar-IQ" sz="1600" b="1" dirty="0"/>
              <a:t>خدمة طويلة الاجل بتكلفة قليلة   </a:t>
            </a:r>
            <a:r>
              <a:rPr lang="ar-IQ" sz="1600" b="1" dirty="0" smtClean="0"/>
              <a:t>.</a:t>
            </a:r>
          </a:p>
          <a:p>
            <a:r>
              <a:rPr lang="ar-IQ" sz="1600" b="1" dirty="0"/>
              <a:t># سلبيات الكتالوجات الإلكترونية تظهر في حاجتها لمهارات خاصة للتعامل مع أجهزة الحاسوب ومقدمي الخدمة</a:t>
            </a:r>
            <a:r>
              <a:rPr lang="ar-IQ" sz="1600" dirty="0"/>
              <a:t> .</a:t>
            </a:r>
            <a:endParaRPr lang="en-US" sz="1600" dirty="0"/>
          </a:p>
          <a:p>
            <a:pPr lvl="0"/>
            <a:endParaRPr lang="en-US" sz="1600" dirty="0">
              <a:effectLst/>
            </a:endParaRPr>
          </a:p>
        </p:txBody>
      </p:sp>
    </p:spTree>
    <p:extLst>
      <p:ext uri="{BB962C8B-B14F-4D97-AF65-F5344CB8AC3E}">
        <p14:creationId xmlns:p14="http://schemas.microsoft.com/office/powerpoint/2010/main" val="1067494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6511003"/>
              </p:ext>
            </p:extLst>
          </p:nvPr>
        </p:nvGraphicFramePr>
        <p:xfrm>
          <a:off x="395536" y="332656"/>
          <a:ext cx="8454615" cy="5137277"/>
        </p:xfrm>
        <a:graphic>
          <a:graphicData uri="http://schemas.openxmlformats.org/drawingml/2006/table">
            <a:tbl>
              <a:tblPr rtl="1" firstRow="1" firstCol="1" bandRow="1">
                <a:tableStyleId>{5C22544A-7EE6-4342-B048-85BDC9FD1C3A}</a:tableStyleId>
              </a:tblPr>
              <a:tblGrid>
                <a:gridCol w="481787"/>
                <a:gridCol w="2033826"/>
                <a:gridCol w="2530692"/>
                <a:gridCol w="3408310"/>
              </a:tblGrid>
              <a:tr h="218495">
                <a:tc gridSpan="4">
                  <a:txBody>
                    <a:bodyPr/>
                    <a:lstStyle/>
                    <a:p>
                      <a:pPr algn="ctr" rtl="1">
                        <a:lnSpc>
                          <a:spcPct val="120000"/>
                        </a:lnSpc>
                        <a:spcAft>
                          <a:spcPts val="0"/>
                        </a:spcAft>
                      </a:pPr>
                      <a:r>
                        <a:rPr lang="ar-IQ" sz="1800" dirty="0">
                          <a:effectLst/>
                        </a:rPr>
                        <a:t>مقارنة بين الكتالوجات الورقية و الكتالوجات الإلكترونية :</a:t>
                      </a:r>
                      <a:endParaRPr lang="en-US" sz="1100" dirty="0">
                        <a:effectLst/>
                        <a:latin typeface="Calibri"/>
                        <a:ea typeface="Calibri"/>
                        <a:cs typeface="Arial"/>
                      </a:endParaRPr>
                    </a:p>
                  </a:txBody>
                  <a:tcPr marL="15715" marR="15715"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187281">
                <a:tc>
                  <a:txBody>
                    <a:bodyPr/>
                    <a:lstStyle/>
                    <a:p>
                      <a:pPr algn="ctr" rtl="1">
                        <a:lnSpc>
                          <a:spcPct val="120000"/>
                        </a:lnSpc>
                        <a:spcAft>
                          <a:spcPts val="0"/>
                        </a:spcAft>
                      </a:pPr>
                      <a:r>
                        <a:rPr lang="ar-SA" sz="1100">
                          <a:effectLst/>
                        </a:rPr>
                        <a:t>#</a:t>
                      </a:r>
                      <a:endParaRPr lang="en-US" sz="1050">
                        <a:effectLst/>
                        <a:latin typeface="Calibri"/>
                        <a:ea typeface="Calibri"/>
                        <a:cs typeface="Arial"/>
                      </a:endParaRPr>
                    </a:p>
                  </a:txBody>
                  <a:tcPr marL="15715" marR="15715" marT="0" marB="0"/>
                </a:tc>
                <a:tc>
                  <a:txBody>
                    <a:bodyPr/>
                    <a:lstStyle/>
                    <a:p>
                      <a:pPr algn="ctr" rtl="1">
                        <a:lnSpc>
                          <a:spcPct val="120000"/>
                        </a:lnSpc>
                        <a:spcAft>
                          <a:spcPts val="0"/>
                        </a:spcAft>
                      </a:pPr>
                      <a:r>
                        <a:rPr lang="ar-SA" sz="1200" dirty="0">
                          <a:effectLst/>
                        </a:rPr>
                        <a:t>المعيار</a:t>
                      </a:r>
                      <a:endParaRPr lang="en-US" sz="1100" dirty="0">
                        <a:effectLst/>
                        <a:latin typeface="Calibri"/>
                        <a:ea typeface="Calibri"/>
                        <a:cs typeface="Arial"/>
                      </a:endParaRPr>
                    </a:p>
                  </a:txBody>
                  <a:tcPr marL="15715" marR="15715" marT="0" marB="0"/>
                </a:tc>
                <a:tc>
                  <a:txBody>
                    <a:bodyPr/>
                    <a:lstStyle/>
                    <a:p>
                      <a:pPr algn="ctr" rtl="1">
                        <a:lnSpc>
                          <a:spcPct val="120000"/>
                        </a:lnSpc>
                        <a:spcAft>
                          <a:spcPts val="0"/>
                        </a:spcAft>
                      </a:pPr>
                      <a:r>
                        <a:rPr lang="ar-IQ" sz="1200">
                          <a:effectLst/>
                        </a:rPr>
                        <a:t>الكتالوجات الورقية</a:t>
                      </a:r>
                      <a:endParaRPr lang="en-US" sz="1100">
                        <a:effectLst/>
                        <a:latin typeface="Calibri"/>
                        <a:ea typeface="Calibri"/>
                        <a:cs typeface="Arial"/>
                      </a:endParaRPr>
                    </a:p>
                  </a:txBody>
                  <a:tcPr marL="15715" marR="15715" marT="0" marB="0"/>
                </a:tc>
                <a:tc>
                  <a:txBody>
                    <a:bodyPr/>
                    <a:lstStyle/>
                    <a:p>
                      <a:pPr algn="ctr" rtl="1">
                        <a:lnSpc>
                          <a:spcPct val="120000"/>
                        </a:lnSpc>
                        <a:spcAft>
                          <a:spcPts val="0"/>
                        </a:spcAft>
                      </a:pPr>
                      <a:r>
                        <a:rPr lang="ar-IQ" sz="1200">
                          <a:effectLst/>
                        </a:rPr>
                        <a:t>الكتالوجات الإلكترونية</a:t>
                      </a:r>
                      <a:endParaRPr lang="en-US" sz="1100">
                        <a:effectLst/>
                        <a:latin typeface="Calibri"/>
                        <a:ea typeface="Calibri"/>
                        <a:cs typeface="Arial"/>
                      </a:endParaRPr>
                    </a:p>
                  </a:txBody>
                  <a:tcPr marL="15715" marR="15715" marT="0" marB="0"/>
                </a:tc>
              </a:tr>
              <a:tr h="374562">
                <a:tc>
                  <a:txBody>
                    <a:bodyPr/>
                    <a:lstStyle/>
                    <a:p>
                      <a:pPr algn="r" rtl="1">
                        <a:lnSpc>
                          <a:spcPct val="120000"/>
                        </a:lnSpc>
                        <a:spcAft>
                          <a:spcPts val="0"/>
                        </a:spcAft>
                      </a:pPr>
                      <a:r>
                        <a:rPr lang="ar-SA" sz="1100">
                          <a:effectLst/>
                        </a:rPr>
                        <a:t>①</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dirty="0">
                          <a:effectLst/>
                        </a:rPr>
                        <a:t>وضع المعلومات</a:t>
                      </a:r>
                      <a:endParaRPr lang="en-US" sz="1100" dirty="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سهولة وضع المعلومات فيها دون الحاجة لتكنلوجيا متطورة .</a:t>
                      </a:r>
                      <a:endParaRPr lang="en-US" sz="1100">
                        <a:effectLst/>
                        <a:latin typeface="Calibri"/>
                        <a:ea typeface="Calibri"/>
                        <a:cs typeface="Arial"/>
                      </a:endParaRPr>
                    </a:p>
                  </a:txBody>
                  <a:tcPr marL="15715" marR="15715" marT="0" marB="0"/>
                </a:tc>
                <a:tc>
                  <a:txBody>
                    <a:bodyPr/>
                    <a:lstStyle/>
                    <a:p>
                      <a:pPr algn="r" rtl="1">
                        <a:lnSpc>
                          <a:spcPct val="120000"/>
                        </a:lnSpc>
                        <a:spcAft>
                          <a:spcPts val="0"/>
                        </a:spcAft>
                      </a:pPr>
                      <a:r>
                        <a:rPr lang="ar-IQ" sz="1200" dirty="0">
                          <a:effectLst/>
                        </a:rPr>
                        <a:t>يحتاج وضع المعلومات لمهارات خاصة للتعامل مع أجهزة الحاسوب </a:t>
                      </a:r>
                      <a:endParaRPr lang="en-US" sz="1100" dirty="0">
                        <a:effectLst/>
                        <a:latin typeface="Calibri"/>
                        <a:ea typeface="Calibri"/>
                        <a:cs typeface="Arial"/>
                      </a:endParaRPr>
                    </a:p>
                  </a:txBody>
                  <a:tcPr marL="15715" marR="15715" marT="0" marB="0"/>
                </a:tc>
              </a:tr>
              <a:tr h="374562">
                <a:tc>
                  <a:txBody>
                    <a:bodyPr/>
                    <a:lstStyle/>
                    <a:p>
                      <a:pPr algn="r" rtl="1">
                        <a:lnSpc>
                          <a:spcPct val="120000"/>
                        </a:lnSpc>
                        <a:spcAft>
                          <a:spcPts val="0"/>
                        </a:spcAft>
                      </a:pPr>
                      <a:r>
                        <a:rPr lang="ar-SA" sz="1100" dirty="0">
                          <a:effectLst/>
                        </a:rPr>
                        <a:t>②</a:t>
                      </a:r>
                      <a:endParaRPr lang="en-US" sz="1050" dirty="0">
                        <a:effectLst/>
                        <a:latin typeface="Calibri"/>
                        <a:ea typeface="Calibri"/>
                        <a:cs typeface="Arial"/>
                      </a:endParaRPr>
                    </a:p>
                  </a:txBody>
                  <a:tcPr marL="15715" marR="15715" marT="0" marB="0"/>
                </a:tc>
                <a:tc>
                  <a:txBody>
                    <a:bodyPr/>
                    <a:lstStyle/>
                    <a:p>
                      <a:pPr algn="r" rtl="1">
                        <a:lnSpc>
                          <a:spcPct val="120000"/>
                        </a:lnSpc>
                        <a:spcAft>
                          <a:spcPts val="0"/>
                        </a:spcAft>
                      </a:pPr>
                      <a:r>
                        <a:rPr lang="ar-SA" sz="1200">
                          <a:effectLst/>
                        </a:rPr>
                        <a:t>الاطلاع على المعلومات</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dirty="0">
                          <a:effectLst/>
                        </a:rPr>
                        <a:t>يمكن للقارئ الاطلاع على الكتالوج دون الحاجة لأنظمة الحاسوب  .</a:t>
                      </a:r>
                      <a:endParaRPr lang="en-US" sz="1100" dirty="0">
                        <a:effectLst/>
                        <a:latin typeface="Calibri"/>
                      </a:endParaRPr>
                    </a:p>
                  </a:txBody>
                  <a:tcPr marL="15715" marR="15715" marT="0" marB="0"/>
                </a:tc>
                <a:tc>
                  <a:txBody>
                    <a:bodyPr/>
                    <a:lstStyle/>
                    <a:p>
                      <a:pPr algn="r" rtl="1">
                        <a:lnSpc>
                          <a:spcPct val="120000"/>
                        </a:lnSpc>
                        <a:spcAft>
                          <a:spcPts val="0"/>
                        </a:spcAft>
                      </a:pPr>
                      <a:r>
                        <a:rPr lang="ar-IQ" sz="1200">
                          <a:effectLst/>
                        </a:rPr>
                        <a:t>يحتاج الاطلاع على المعلومات لمهارات خاصة للتعامل مع أجهزة الحاسوب </a:t>
                      </a:r>
                      <a:endParaRPr lang="en-US" sz="1100">
                        <a:effectLst/>
                        <a:latin typeface="Calibri"/>
                        <a:ea typeface="Calibri"/>
                        <a:cs typeface="Arial"/>
                      </a:endParaRPr>
                    </a:p>
                  </a:txBody>
                  <a:tcPr marL="15715" marR="15715" marT="0" marB="0"/>
                </a:tc>
              </a:tr>
              <a:tr h="187281">
                <a:tc>
                  <a:txBody>
                    <a:bodyPr/>
                    <a:lstStyle/>
                    <a:p>
                      <a:pPr algn="r" rtl="1">
                        <a:lnSpc>
                          <a:spcPct val="120000"/>
                        </a:lnSpc>
                        <a:spcAft>
                          <a:spcPts val="0"/>
                        </a:spcAft>
                      </a:pPr>
                      <a:r>
                        <a:rPr lang="ar-SA" sz="1100">
                          <a:effectLst/>
                        </a:rPr>
                        <a:t>③</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SA" sz="1200">
                          <a:effectLst/>
                        </a:rPr>
                        <a:t>الحمل والتنقل</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a:effectLst/>
                        </a:rPr>
                        <a:t> اسهل للحمل والتنقل من الالكتروني  .</a:t>
                      </a:r>
                      <a:endParaRPr lang="en-US" sz="1100">
                        <a:effectLst/>
                        <a:latin typeface="Calibri"/>
                      </a:endParaRPr>
                    </a:p>
                  </a:txBody>
                  <a:tcPr marL="15715" marR="15715" marT="0" marB="0"/>
                </a:tc>
                <a:tc>
                  <a:txBody>
                    <a:bodyPr/>
                    <a:lstStyle/>
                    <a:p>
                      <a:pPr algn="r" rtl="1">
                        <a:lnSpc>
                          <a:spcPct val="120000"/>
                        </a:lnSpc>
                        <a:spcAft>
                          <a:spcPts val="0"/>
                        </a:spcAft>
                      </a:pPr>
                      <a:r>
                        <a:rPr lang="ar-IQ" sz="1200">
                          <a:effectLst/>
                        </a:rPr>
                        <a:t>اصعب في الحمل والتنقل من الورقي</a:t>
                      </a:r>
                      <a:endParaRPr lang="en-US" sz="1100">
                        <a:effectLst/>
                        <a:latin typeface="Calibri"/>
                        <a:ea typeface="Calibri"/>
                        <a:cs typeface="Arial"/>
                      </a:endParaRPr>
                    </a:p>
                  </a:txBody>
                  <a:tcPr marL="15715" marR="15715" marT="0" marB="0"/>
                </a:tc>
              </a:tr>
              <a:tr h="374562">
                <a:tc>
                  <a:txBody>
                    <a:bodyPr/>
                    <a:lstStyle/>
                    <a:p>
                      <a:pPr algn="r" rtl="1">
                        <a:lnSpc>
                          <a:spcPct val="120000"/>
                        </a:lnSpc>
                        <a:spcAft>
                          <a:spcPts val="0"/>
                        </a:spcAft>
                      </a:pPr>
                      <a:r>
                        <a:rPr lang="ar-SA" sz="1100">
                          <a:effectLst/>
                        </a:rPr>
                        <a:t>④</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التعديل المعلومات</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dirty="0">
                          <a:effectLst/>
                        </a:rPr>
                        <a:t>صعوبة التعديل بصورة سريعة على المعلومات</a:t>
                      </a:r>
                      <a:endParaRPr lang="en-US" sz="1100" dirty="0">
                        <a:effectLst/>
                        <a:latin typeface="Calibri"/>
                      </a:endParaRPr>
                    </a:p>
                  </a:txBody>
                  <a:tcPr marL="15715" marR="15715" marT="0" marB="0"/>
                </a:tc>
                <a:tc>
                  <a:txBody>
                    <a:bodyPr/>
                    <a:lstStyle/>
                    <a:p>
                      <a:pPr rtl="1">
                        <a:lnSpc>
                          <a:spcPct val="120000"/>
                        </a:lnSpc>
                        <a:spcAft>
                          <a:spcPts val="0"/>
                        </a:spcAft>
                      </a:pPr>
                      <a:r>
                        <a:rPr lang="ar-IQ" sz="1200">
                          <a:effectLst/>
                        </a:rPr>
                        <a:t>سهولة التعديل على المعلومات عن السلع والخدمات </a:t>
                      </a:r>
                      <a:endParaRPr lang="en-US" sz="1100">
                        <a:effectLst/>
                        <a:latin typeface="Calibri"/>
                      </a:endParaRPr>
                    </a:p>
                  </a:txBody>
                  <a:tcPr marL="15715" marR="15715" marT="0" marB="0"/>
                </a:tc>
              </a:tr>
              <a:tr h="374562">
                <a:tc>
                  <a:txBody>
                    <a:bodyPr/>
                    <a:lstStyle/>
                    <a:p>
                      <a:pPr algn="r" rtl="1">
                        <a:lnSpc>
                          <a:spcPct val="120000"/>
                        </a:lnSpc>
                        <a:spcAft>
                          <a:spcPts val="0"/>
                        </a:spcAft>
                      </a:pPr>
                      <a:r>
                        <a:rPr lang="ar-SA" sz="1100">
                          <a:effectLst/>
                        </a:rPr>
                        <a:t>⑤</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انواع المنتجات المعروضة</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dirty="0">
                          <a:effectLst/>
                        </a:rPr>
                        <a:t>يمكن ان تعرض من خلالها  نوعا محددا من المنتجات </a:t>
                      </a:r>
                      <a:endParaRPr lang="en-US" sz="1100" dirty="0">
                        <a:effectLst/>
                        <a:latin typeface="Calibri"/>
                      </a:endParaRPr>
                    </a:p>
                  </a:txBody>
                  <a:tcPr marL="15715" marR="15715" marT="0" marB="0"/>
                </a:tc>
                <a:tc>
                  <a:txBody>
                    <a:bodyPr/>
                    <a:lstStyle/>
                    <a:p>
                      <a:pPr rtl="1">
                        <a:lnSpc>
                          <a:spcPct val="120000"/>
                        </a:lnSpc>
                        <a:spcAft>
                          <a:spcPts val="0"/>
                        </a:spcAft>
                      </a:pPr>
                      <a:r>
                        <a:rPr lang="ar-IQ" sz="1200">
                          <a:effectLst/>
                        </a:rPr>
                        <a:t>القدرة على توفير منتجات حديثة بصورة دائمة .</a:t>
                      </a:r>
                      <a:endParaRPr lang="en-US" sz="1100">
                        <a:effectLst/>
                      </a:endParaRPr>
                    </a:p>
                    <a:p>
                      <a:pPr algn="r" rtl="1">
                        <a:lnSpc>
                          <a:spcPct val="120000"/>
                        </a:lnSpc>
                        <a:spcAft>
                          <a:spcPts val="0"/>
                        </a:spcAft>
                      </a:pPr>
                      <a:r>
                        <a:rPr lang="ar-SA" sz="1200">
                          <a:effectLst/>
                        </a:rPr>
                        <a:t> </a:t>
                      </a:r>
                      <a:endParaRPr lang="en-US" sz="1100">
                        <a:effectLst/>
                        <a:latin typeface="Calibri"/>
                        <a:ea typeface="Calibri"/>
                        <a:cs typeface="Arial"/>
                      </a:endParaRPr>
                    </a:p>
                  </a:txBody>
                  <a:tcPr marL="15715" marR="15715" marT="0" marB="0"/>
                </a:tc>
              </a:tr>
              <a:tr h="374562">
                <a:tc>
                  <a:txBody>
                    <a:bodyPr/>
                    <a:lstStyle/>
                    <a:p>
                      <a:pPr algn="r" rtl="1">
                        <a:lnSpc>
                          <a:spcPct val="120000"/>
                        </a:lnSpc>
                        <a:spcAft>
                          <a:spcPts val="0"/>
                        </a:spcAft>
                      </a:pPr>
                      <a:r>
                        <a:rPr lang="ar-SA" sz="1100">
                          <a:effectLst/>
                        </a:rPr>
                        <a:t>⑥</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إضافة</a:t>
                      </a:r>
                      <a:r>
                        <a:rPr lang="ar-SA" sz="1200">
                          <a:effectLst/>
                        </a:rPr>
                        <a:t> الوسائط </a:t>
                      </a:r>
                      <a:r>
                        <a:rPr lang="ar-IQ" sz="1200">
                          <a:effectLst/>
                        </a:rPr>
                        <a:t>للمعلومات</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dirty="0">
                          <a:effectLst/>
                        </a:rPr>
                        <a:t>لا يمكن إضافة الوسائط المتعددة والحرة والصوت للمعلومات </a:t>
                      </a:r>
                      <a:endParaRPr lang="en-US" sz="1100" dirty="0">
                        <a:effectLst/>
                        <a:latin typeface="Calibri"/>
                      </a:endParaRPr>
                    </a:p>
                  </a:txBody>
                  <a:tcPr marL="15715" marR="15715" marT="0" marB="0"/>
                </a:tc>
                <a:tc>
                  <a:txBody>
                    <a:bodyPr/>
                    <a:lstStyle/>
                    <a:p>
                      <a:pPr rtl="1">
                        <a:lnSpc>
                          <a:spcPct val="120000"/>
                        </a:lnSpc>
                        <a:spcAft>
                          <a:spcPts val="0"/>
                        </a:spcAft>
                      </a:pPr>
                      <a:r>
                        <a:rPr lang="ar-IQ" sz="1200">
                          <a:effectLst/>
                        </a:rPr>
                        <a:t>يمكن إضافة الوسائط المتعددة والحرة والصوت للمعلومات.</a:t>
                      </a:r>
                      <a:endParaRPr lang="en-US" sz="1100">
                        <a:effectLst/>
                        <a:latin typeface="Calibri"/>
                      </a:endParaRPr>
                    </a:p>
                  </a:txBody>
                  <a:tcPr marL="15715" marR="15715" marT="0" marB="0"/>
                </a:tc>
              </a:tr>
              <a:tr h="187281">
                <a:tc>
                  <a:txBody>
                    <a:bodyPr/>
                    <a:lstStyle/>
                    <a:p>
                      <a:pPr algn="r" rtl="1">
                        <a:lnSpc>
                          <a:spcPct val="120000"/>
                        </a:lnSpc>
                        <a:spcAft>
                          <a:spcPts val="0"/>
                        </a:spcAft>
                      </a:pPr>
                      <a:r>
                        <a:rPr lang="ar-SA" sz="1100">
                          <a:effectLst/>
                        </a:rPr>
                        <a:t>⑦</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المعلومات التي توفيرها الصور</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a:effectLst/>
                        </a:rPr>
                        <a:t>توفر الصور معلومات محدودة</a:t>
                      </a:r>
                      <a:endParaRPr lang="en-US" sz="1100">
                        <a:effectLst/>
                        <a:latin typeface="Calibri"/>
                      </a:endParaRPr>
                    </a:p>
                  </a:txBody>
                  <a:tcPr marL="15715" marR="15715" marT="0" marB="0"/>
                </a:tc>
                <a:tc>
                  <a:txBody>
                    <a:bodyPr/>
                    <a:lstStyle/>
                    <a:p>
                      <a:pPr rtl="1">
                        <a:lnSpc>
                          <a:spcPct val="120000"/>
                        </a:lnSpc>
                        <a:spcAft>
                          <a:spcPts val="0"/>
                        </a:spcAft>
                      </a:pPr>
                      <a:r>
                        <a:rPr lang="ar-IQ" sz="1200">
                          <a:effectLst/>
                        </a:rPr>
                        <a:t>توفر الصور معلومات واسعة</a:t>
                      </a:r>
                      <a:endParaRPr lang="en-US" sz="1100">
                        <a:effectLst/>
                        <a:latin typeface="Calibri"/>
                      </a:endParaRPr>
                    </a:p>
                  </a:txBody>
                  <a:tcPr marL="15715" marR="15715" marT="0" marB="0"/>
                </a:tc>
              </a:tr>
              <a:tr h="561844">
                <a:tc>
                  <a:txBody>
                    <a:bodyPr/>
                    <a:lstStyle/>
                    <a:p>
                      <a:pPr algn="r" rtl="1">
                        <a:lnSpc>
                          <a:spcPct val="120000"/>
                        </a:lnSpc>
                        <a:spcAft>
                          <a:spcPts val="0"/>
                        </a:spcAft>
                      </a:pPr>
                      <a:r>
                        <a:rPr lang="ar-SA" sz="1100">
                          <a:effectLst/>
                        </a:rPr>
                        <a:t>⑧</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القدرة على تكميل مراحل الشراء الأخرى كمراحل الدفع والشحن والتوصيل .</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a:effectLst/>
                        </a:rPr>
                        <a:t>ليس له قدرة التكامل مع مراحل الشراء </a:t>
                      </a:r>
                      <a:endParaRPr lang="en-US" sz="1100">
                        <a:effectLst/>
                      </a:endParaRPr>
                    </a:p>
                    <a:p>
                      <a:pPr rtl="1">
                        <a:lnSpc>
                          <a:spcPct val="120000"/>
                        </a:lnSpc>
                        <a:spcAft>
                          <a:spcPts val="0"/>
                        </a:spcAft>
                      </a:pPr>
                      <a:r>
                        <a:rPr lang="ar-IQ" sz="1200">
                          <a:effectLst/>
                        </a:rPr>
                        <a:t> </a:t>
                      </a:r>
                      <a:endParaRPr lang="en-US" sz="1100">
                        <a:effectLst/>
                        <a:latin typeface="Calibri"/>
                      </a:endParaRPr>
                    </a:p>
                  </a:txBody>
                  <a:tcPr marL="15715" marR="15715" marT="0" marB="0"/>
                </a:tc>
                <a:tc>
                  <a:txBody>
                    <a:bodyPr/>
                    <a:lstStyle/>
                    <a:p>
                      <a:pPr rtl="1">
                        <a:lnSpc>
                          <a:spcPct val="120000"/>
                        </a:lnSpc>
                        <a:spcAft>
                          <a:spcPts val="0"/>
                        </a:spcAft>
                      </a:pPr>
                      <a:r>
                        <a:rPr lang="ar-IQ" sz="1200" dirty="0">
                          <a:effectLst/>
                        </a:rPr>
                        <a:t>له قدرة التكامل مع مراحل الشراء </a:t>
                      </a:r>
                      <a:endParaRPr lang="en-US" sz="1100" dirty="0">
                        <a:effectLst/>
                      </a:endParaRPr>
                    </a:p>
                    <a:p>
                      <a:pPr rtl="1">
                        <a:lnSpc>
                          <a:spcPct val="120000"/>
                        </a:lnSpc>
                        <a:spcAft>
                          <a:spcPts val="0"/>
                        </a:spcAft>
                      </a:pPr>
                      <a:r>
                        <a:rPr lang="ar-IQ" sz="1200" dirty="0">
                          <a:effectLst/>
                        </a:rPr>
                        <a:t> </a:t>
                      </a:r>
                      <a:endParaRPr lang="en-US" sz="1100" dirty="0">
                        <a:effectLst/>
                        <a:latin typeface="Calibri"/>
                      </a:endParaRPr>
                    </a:p>
                  </a:txBody>
                  <a:tcPr marL="15715" marR="15715" marT="0" marB="0"/>
                </a:tc>
              </a:tr>
              <a:tr h="374562">
                <a:tc>
                  <a:txBody>
                    <a:bodyPr/>
                    <a:lstStyle/>
                    <a:p>
                      <a:pPr algn="r" rtl="1">
                        <a:lnSpc>
                          <a:spcPct val="120000"/>
                        </a:lnSpc>
                        <a:spcAft>
                          <a:spcPts val="0"/>
                        </a:spcAft>
                      </a:pPr>
                      <a:r>
                        <a:rPr lang="ar-SA" sz="1100">
                          <a:effectLst/>
                        </a:rPr>
                        <a:t>⑨</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البحث و المقارنة بين المنتجات ومواصفاتها واسعارها  </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a:effectLst/>
                        </a:rPr>
                        <a:t>صعوبة البحث و المقارنة بين المنتجات ومواصفاتها واسعارها  </a:t>
                      </a:r>
                      <a:endParaRPr lang="en-US" sz="1100">
                        <a:effectLst/>
                        <a:latin typeface="Calibri"/>
                      </a:endParaRPr>
                    </a:p>
                  </a:txBody>
                  <a:tcPr marL="15715" marR="15715" marT="0" marB="0"/>
                </a:tc>
                <a:tc>
                  <a:txBody>
                    <a:bodyPr/>
                    <a:lstStyle/>
                    <a:p>
                      <a:pPr rtl="1">
                        <a:lnSpc>
                          <a:spcPct val="120000"/>
                        </a:lnSpc>
                        <a:spcAft>
                          <a:spcPts val="0"/>
                        </a:spcAft>
                      </a:pPr>
                      <a:r>
                        <a:rPr lang="ar-IQ" sz="1200" dirty="0">
                          <a:effectLst/>
                        </a:rPr>
                        <a:t>سهولة البحث و المقارنة بين المنتجات ومواصفاتها واسعارها  </a:t>
                      </a:r>
                      <a:endParaRPr lang="en-US" sz="1100" dirty="0">
                        <a:effectLst/>
                        <a:latin typeface="Calibri"/>
                      </a:endParaRPr>
                    </a:p>
                  </a:txBody>
                  <a:tcPr marL="15715" marR="15715" marT="0" marB="0"/>
                </a:tc>
              </a:tr>
              <a:tr h="374562">
                <a:tc>
                  <a:txBody>
                    <a:bodyPr/>
                    <a:lstStyle/>
                    <a:p>
                      <a:pPr algn="r" rtl="1">
                        <a:lnSpc>
                          <a:spcPct val="120000"/>
                        </a:lnSpc>
                        <a:spcAft>
                          <a:spcPts val="0"/>
                        </a:spcAft>
                      </a:pPr>
                      <a:r>
                        <a:rPr lang="ar-SA" sz="1100">
                          <a:effectLst/>
                        </a:rPr>
                        <a:t>⑩</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المعلومات عن السلع في كل العالم </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a:effectLst/>
                        </a:rPr>
                        <a:t>عدم توفير معلومات عن السلع  المتوفرة في كل العالم </a:t>
                      </a:r>
                      <a:endParaRPr lang="en-US" sz="1100">
                        <a:effectLst/>
                        <a:latin typeface="Calibri"/>
                      </a:endParaRPr>
                    </a:p>
                  </a:txBody>
                  <a:tcPr marL="15715" marR="15715" marT="0" marB="0"/>
                </a:tc>
                <a:tc>
                  <a:txBody>
                    <a:bodyPr/>
                    <a:lstStyle/>
                    <a:p>
                      <a:pPr rtl="1">
                        <a:lnSpc>
                          <a:spcPct val="120000"/>
                        </a:lnSpc>
                        <a:spcAft>
                          <a:spcPts val="0"/>
                        </a:spcAft>
                      </a:pPr>
                      <a:r>
                        <a:rPr lang="ar-IQ" sz="1200" dirty="0">
                          <a:effectLst/>
                        </a:rPr>
                        <a:t>توفير معلومات عن السلع  المتوفرة في كل العالم </a:t>
                      </a:r>
                      <a:endParaRPr lang="en-US" sz="1100" dirty="0">
                        <a:effectLst/>
                        <a:latin typeface="Calibri"/>
                      </a:endParaRPr>
                    </a:p>
                  </a:txBody>
                  <a:tcPr marL="15715" marR="15715" marT="0" marB="0"/>
                </a:tc>
              </a:tr>
              <a:tr h="187281">
                <a:tc>
                  <a:txBody>
                    <a:bodyPr/>
                    <a:lstStyle/>
                    <a:p>
                      <a:pPr algn="r" rtl="1">
                        <a:lnSpc>
                          <a:spcPct val="120000"/>
                        </a:lnSpc>
                        <a:spcAft>
                          <a:spcPts val="0"/>
                        </a:spcAft>
                      </a:pPr>
                      <a:r>
                        <a:rPr lang="ar-SA" sz="1100">
                          <a:effectLst/>
                        </a:rPr>
                        <a:t>⑪</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الحصول على المنتجات الخاصة</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a:effectLst/>
                        </a:rPr>
                        <a:t>لا توفر الحصول على المنتجات الخاصة</a:t>
                      </a:r>
                      <a:endParaRPr lang="en-US" sz="1100">
                        <a:effectLst/>
                        <a:latin typeface="Calibri"/>
                      </a:endParaRPr>
                    </a:p>
                  </a:txBody>
                  <a:tcPr marL="15715" marR="15715" marT="0" marB="0"/>
                </a:tc>
                <a:tc>
                  <a:txBody>
                    <a:bodyPr/>
                    <a:lstStyle/>
                    <a:p>
                      <a:pPr algn="r" rtl="1">
                        <a:lnSpc>
                          <a:spcPct val="120000"/>
                        </a:lnSpc>
                        <a:spcAft>
                          <a:spcPts val="0"/>
                        </a:spcAft>
                      </a:pPr>
                      <a:r>
                        <a:rPr lang="ar-IQ" sz="1200" dirty="0">
                          <a:effectLst/>
                        </a:rPr>
                        <a:t>سهولة الحصول على المنتجات الخاصة </a:t>
                      </a:r>
                      <a:endParaRPr lang="en-US" sz="1100" dirty="0">
                        <a:effectLst/>
                        <a:latin typeface="Calibri"/>
                        <a:ea typeface="Calibri"/>
                        <a:cs typeface="Arial"/>
                      </a:endParaRPr>
                    </a:p>
                  </a:txBody>
                  <a:tcPr marL="15715" marR="15715" marT="0" marB="0"/>
                </a:tc>
              </a:tr>
              <a:tr h="374562">
                <a:tc>
                  <a:txBody>
                    <a:bodyPr/>
                    <a:lstStyle/>
                    <a:p>
                      <a:pPr algn="r" rtl="1">
                        <a:lnSpc>
                          <a:spcPct val="120000"/>
                        </a:lnSpc>
                        <a:spcAft>
                          <a:spcPts val="0"/>
                        </a:spcAft>
                      </a:pPr>
                      <a:r>
                        <a:rPr lang="ar-SA" sz="1100">
                          <a:effectLst/>
                        </a:rPr>
                        <a:t>⑫</a:t>
                      </a:r>
                      <a:endParaRPr lang="en-US" sz="1050">
                        <a:effectLst/>
                        <a:latin typeface="Calibri"/>
                        <a:ea typeface="Calibri"/>
                        <a:cs typeface="Arial"/>
                      </a:endParaRPr>
                    </a:p>
                  </a:txBody>
                  <a:tcPr marL="15715" marR="15715" marT="0" marB="0"/>
                </a:tc>
                <a:tc>
                  <a:txBody>
                    <a:bodyPr/>
                    <a:lstStyle/>
                    <a:p>
                      <a:pPr algn="r" rtl="1">
                        <a:lnSpc>
                          <a:spcPct val="120000"/>
                        </a:lnSpc>
                        <a:spcAft>
                          <a:spcPts val="0"/>
                        </a:spcAft>
                      </a:pPr>
                      <a:r>
                        <a:rPr lang="ar-IQ" sz="1200">
                          <a:effectLst/>
                        </a:rPr>
                        <a:t>الحصول على خدمة طويلة الاجل بتكلفة قليلة   </a:t>
                      </a:r>
                      <a:endParaRPr lang="en-US" sz="1100">
                        <a:effectLst/>
                        <a:latin typeface="Calibri"/>
                        <a:ea typeface="Calibri"/>
                        <a:cs typeface="Arial"/>
                      </a:endParaRPr>
                    </a:p>
                  </a:txBody>
                  <a:tcPr marL="15715" marR="15715" marT="0" marB="0"/>
                </a:tc>
                <a:tc>
                  <a:txBody>
                    <a:bodyPr/>
                    <a:lstStyle/>
                    <a:p>
                      <a:pPr rtl="1">
                        <a:lnSpc>
                          <a:spcPct val="120000"/>
                        </a:lnSpc>
                        <a:spcAft>
                          <a:spcPts val="0"/>
                        </a:spcAft>
                      </a:pPr>
                      <a:r>
                        <a:rPr lang="ar-IQ" sz="1200">
                          <a:effectLst/>
                        </a:rPr>
                        <a:t>عدم امكانية الحصول على خدمة طويلة الاجل بتكلفة قليلة   </a:t>
                      </a:r>
                      <a:endParaRPr lang="en-US" sz="1100">
                        <a:effectLst/>
                        <a:latin typeface="Calibri"/>
                      </a:endParaRPr>
                    </a:p>
                  </a:txBody>
                  <a:tcPr marL="15715" marR="15715" marT="0" marB="0"/>
                </a:tc>
                <a:tc>
                  <a:txBody>
                    <a:bodyPr/>
                    <a:lstStyle/>
                    <a:p>
                      <a:pPr algn="r" rtl="1">
                        <a:lnSpc>
                          <a:spcPct val="120000"/>
                        </a:lnSpc>
                        <a:spcAft>
                          <a:spcPts val="0"/>
                        </a:spcAft>
                      </a:pPr>
                      <a:r>
                        <a:rPr lang="ar-IQ" sz="1200" dirty="0">
                          <a:effectLst/>
                        </a:rPr>
                        <a:t>يمكن الحصول على خدمة طويلة الاجل بتكلفة قليلة   </a:t>
                      </a:r>
                      <a:endParaRPr lang="en-US" sz="1100" dirty="0">
                        <a:effectLst/>
                        <a:latin typeface="Calibri"/>
                        <a:ea typeface="Calibri"/>
                        <a:cs typeface="Arial"/>
                      </a:endParaRPr>
                    </a:p>
                  </a:txBody>
                  <a:tcPr marL="15715" marR="15715" marT="0" marB="0"/>
                </a:tc>
              </a:tr>
            </a:tbl>
          </a:graphicData>
        </a:graphic>
      </p:graphicFrame>
    </p:spTree>
    <p:extLst>
      <p:ext uri="{BB962C8B-B14F-4D97-AF65-F5344CB8AC3E}">
        <p14:creationId xmlns:p14="http://schemas.microsoft.com/office/powerpoint/2010/main" val="107182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61710991"/>
              </p:ext>
            </p:extLst>
          </p:nvPr>
        </p:nvGraphicFramePr>
        <p:xfrm>
          <a:off x="636668" y="497928"/>
          <a:ext cx="8221260" cy="5667376"/>
        </p:xfrm>
        <a:graphic>
          <a:graphicData uri="http://schemas.openxmlformats.org/drawingml/2006/table">
            <a:tbl>
              <a:tblPr rtl="1" firstRow="1" firstCol="1" bandRow="1">
                <a:tableStyleId>{5C22544A-7EE6-4342-B048-85BDC9FD1C3A}</a:tableStyleId>
              </a:tblPr>
              <a:tblGrid>
                <a:gridCol w="8221260"/>
              </a:tblGrid>
              <a:tr h="0">
                <a:tc>
                  <a:txBody>
                    <a:bodyPr/>
                    <a:lstStyle/>
                    <a:p>
                      <a:pPr algn="ctr" rtl="1">
                        <a:lnSpc>
                          <a:spcPct val="120000"/>
                        </a:lnSpc>
                        <a:spcAft>
                          <a:spcPts val="0"/>
                        </a:spcAft>
                      </a:pPr>
                      <a:r>
                        <a:rPr lang="ar-SA" sz="1600" dirty="0">
                          <a:effectLst/>
                        </a:rPr>
                        <a:t>الكتالوجات الخاصة</a:t>
                      </a:r>
                      <a:endParaRPr lang="en-US" sz="1200" dirty="0">
                        <a:effectLst/>
                      </a:endParaRPr>
                    </a:p>
                    <a:p>
                      <a:pPr algn="r" rtl="1">
                        <a:lnSpc>
                          <a:spcPct val="120000"/>
                        </a:lnSpc>
                        <a:spcAft>
                          <a:spcPts val="0"/>
                        </a:spcAft>
                      </a:pPr>
                      <a:r>
                        <a:rPr lang="ar-SA" sz="1400" dirty="0">
                          <a:effectLst/>
                        </a:rPr>
                        <a:t>(تعريف) الكتالوج الخاص هو الكتالوج الذي يتم تجميعه لشركه معينة او لشخص يكون عادة مالكا له .</a:t>
                      </a:r>
                      <a:endParaRPr lang="en-US" sz="1200" dirty="0">
                        <a:effectLst/>
                      </a:endParaRPr>
                    </a:p>
                    <a:p>
                      <a:pPr algn="r" rtl="1">
                        <a:lnSpc>
                          <a:spcPct val="120000"/>
                        </a:lnSpc>
                        <a:spcAft>
                          <a:spcPts val="0"/>
                        </a:spcAft>
                      </a:pPr>
                      <a:r>
                        <a:rPr lang="ar-SA" sz="1400" dirty="0">
                          <a:effectLst/>
                        </a:rPr>
                        <a:t># انواع الكتالوجات الخاصة</a:t>
                      </a:r>
                      <a:endParaRPr lang="en-US" sz="1200" dirty="0">
                        <a:effectLst/>
                      </a:endParaRPr>
                    </a:p>
                    <a:p>
                      <a:pPr algn="r" rtl="1">
                        <a:lnSpc>
                          <a:spcPct val="120000"/>
                        </a:lnSpc>
                        <a:spcAft>
                          <a:spcPts val="0"/>
                        </a:spcAft>
                      </a:pPr>
                      <a:r>
                        <a:rPr lang="ar-SA" sz="1400" dirty="0">
                          <a:effectLst/>
                        </a:rPr>
                        <a:t>النوع الاول : الكتالوج الذي يصمم على اساس ان يقوم الزبون بتحديد المنتجات التي يود ان يشملها الكتلوك من مجموعه كبيرة من المنتجات ويشتمل هذا الكتالوج على</a:t>
                      </a:r>
                      <a:endParaRPr lang="en-US" sz="1200" dirty="0">
                        <a:effectLst/>
                      </a:endParaRPr>
                    </a:p>
                    <a:p>
                      <a:pPr marL="342900" lvl="0" indent="-342900" algn="r" rtl="1">
                        <a:lnSpc>
                          <a:spcPct val="120000"/>
                        </a:lnSpc>
                        <a:spcAft>
                          <a:spcPts val="0"/>
                        </a:spcAft>
                        <a:buClr>
                          <a:srgbClr val="FF0000"/>
                        </a:buClr>
                        <a:buFont typeface="+mj-lt"/>
                        <a:buAutoNum type="arabicParenR"/>
                      </a:pPr>
                      <a:r>
                        <a:rPr lang="ar-SA" sz="1400" dirty="0">
                          <a:effectLst/>
                        </a:rPr>
                        <a:t>اصناف المنتجات التي يود الزبون شرائها </a:t>
                      </a:r>
                      <a:endParaRPr lang="en-US" sz="1200" dirty="0">
                        <a:effectLst/>
                      </a:endParaRPr>
                    </a:p>
                    <a:p>
                      <a:pPr marL="342900" lvl="0" indent="-342900" algn="r" rtl="1">
                        <a:lnSpc>
                          <a:spcPct val="120000"/>
                        </a:lnSpc>
                        <a:spcAft>
                          <a:spcPts val="0"/>
                        </a:spcAft>
                        <a:buClr>
                          <a:srgbClr val="FF0000"/>
                        </a:buClr>
                        <a:buFont typeface="+mj-lt"/>
                        <a:buAutoNum type="arabicParenR"/>
                      </a:pPr>
                      <a:r>
                        <a:rPr lang="ar-SA" sz="1400" dirty="0">
                          <a:effectLst/>
                        </a:rPr>
                        <a:t>جميع المعلومات المطلوبة </a:t>
                      </a:r>
                      <a:endParaRPr lang="en-US" sz="1200" dirty="0">
                        <a:effectLst/>
                      </a:endParaRPr>
                    </a:p>
                    <a:p>
                      <a:pPr marL="342900" lvl="0" indent="-342900" algn="r" rtl="1">
                        <a:lnSpc>
                          <a:spcPct val="120000"/>
                        </a:lnSpc>
                        <a:spcAft>
                          <a:spcPts val="0"/>
                        </a:spcAft>
                        <a:buClr>
                          <a:srgbClr val="FF0000"/>
                        </a:buClr>
                        <a:buFont typeface="+mj-lt"/>
                        <a:buAutoNum type="arabicParenR"/>
                      </a:pPr>
                      <a:r>
                        <a:rPr lang="ar-SA" sz="1400" dirty="0">
                          <a:effectLst/>
                        </a:rPr>
                        <a:t>البرمجيات التي تسهل اجراء عمليات الشراء بسهولة و بسرعه عالية . </a:t>
                      </a:r>
                      <a:endParaRPr lang="en-US" sz="1200" dirty="0">
                        <a:effectLst/>
                      </a:endParaRPr>
                    </a:p>
                    <a:p>
                      <a:pPr algn="r" rtl="1">
                        <a:lnSpc>
                          <a:spcPct val="120000"/>
                        </a:lnSpc>
                        <a:spcAft>
                          <a:spcPts val="0"/>
                        </a:spcAft>
                      </a:pPr>
                      <a:r>
                        <a:rPr lang="ar-SA" sz="1400" dirty="0">
                          <a:effectLst/>
                        </a:rPr>
                        <a:t>النوع الثاني : الكتالوج الذي يحتوي على نظام تلقائي يحدد خصائص ومواصفات المنتجات التي يريدها الزبون بناءا على الاجراءات السابقة له و يحتوي هذا النظام على تقنية تخزين المعلومات المعروفة ب(التنقيب عن البيانات) وهذا النظام فعال اكثر من النظام الأول</a:t>
                      </a:r>
                      <a:endParaRPr lang="en-US" sz="1200" dirty="0">
                        <a:effectLst/>
                        <a:latin typeface="Calibri"/>
                        <a:ea typeface="Calibri"/>
                        <a:cs typeface="Arial"/>
                      </a:endParaRPr>
                    </a:p>
                  </a:txBody>
                  <a:tcPr marL="68580" marR="68580" marT="0" marB="0"/>
                </a:tc>
              </a:tr>
              <a:tr h="1645920">
                <a:tc>
                  <a:txBody>
                    <a:bodyPr/>
                    <a:lstStyle/>
                    <a:p>
                      <a:pPr algn="ctr" rtl="1">
                        <a:lnSpc>
                          <a:spcPct val="120000"/>
                        </a:lnSpc>
                        <a:spcAft>
                          <a:spcPts val="0"/>
                        </a:spcAft>
                      </a:pPr>
                      <a:r>
                        <a:rPr lang="ar-SA" sz="1600" dirty="0">
                          <a:effectLst/>
                        </a:rPr>
                        <a:t>سلة المشتريات الإلكترونية </a:t>
                      </a:r>
                      <a:endParaRPr lang="en-US" sz="1200" dirty="0">
                        <a:effectLst/>
                      </a:endParaRPr>
                    </a:p>
                    <a:p>
                      <a:pPr algn="r" rtl="1">
                        <a:lnSpc>
                          <a:spcPct val="120000"/>
                        </a:lnSpc>
                        <a:spcAft>
                          <a:spcPts val="0"/>
                        </a:spcAft>
                      </a:pPr>
                      <a:r>
                        <a:rPr lang="en-US" sz="1400" dirty="0">
                          <a:effectLst/>
                        </a:rPr>
                        <a:t> </a:t>
                      </a:r>
                      <a:r>
                        <a:rPr lang="ar-SA" sz="1400" dirty="0">
                          <a:effectLst/>
                        </a:rPr>
                        <a:t>(تعريف) هي تكنولوجيا تنفذ الطلب التي تسمح للمشتري بتجميع المنتجات التي يود شرائها لحين الانتهاء من عملية التسوق و هي تشبه سلة المشتريات الفيزيائية للتسوق العادي من حيث انه تسمح للمتسوق أن يختار ما يشاء ويضعها في سلة مشترياته ثم مراجعة ما تم اختياره وتعديل هذه الخيارات لتحديد القائمة النهائية للشراء. </a:t>
                      </a:r>
                      <a:endParaRPr lang="en-US" sz="1200" dirty="0">
                        <a:effectLst/>
                      </a:endParaRPr>
                    </a:p>
                    <a:p>
                      <a:pPr algn="r" rtl="1">
                        <a:lnSpc>
                          <a:spcPct val="120000"/>
                        </a:lnSpc>
                        <a:spcAft>
                          <a:spcPts val="0"/>
                        </a:spcAft>
                      </a:pPr>
                      <a:r>
                        <a:rPr lang="ar-SA" sz="1400" dirty="0">
                          <a:effectLst/>
                        </a:rPr>
                        <a:t># سلة المشتريات الإلكترونية في نموذج منظمات الأعمال للمستهلك ( </a:t>
                      </a:r>
                      <a:r>
                        <a:rPr lang="en-US" sz="1400" dirty="0">
                          <a:effectLst/>
                        </a:rPr>
                        <a:t>B2C</a:t>
                      </a:r>
                      <a:r>
                        <a:rPr lang="ar-SA" sz="1400" dirty="0">
                          <a:effectLst/>
                        </a:rPr>
                        <a:t>) : مشابهة لما تم شرحه سابقا (كما ورد بالتعريف)</a:t>
                      </a:r>
                      <a:endParaRPr lang="en-US" sz="1200" dirty="0">
                        <a:effectLst/>
                      </a:endParaRPr>
                    </a:p>
                    <a:p>
                      <a:pPr algn="r" rtl="1">
                        <a:lnSpc>
                          <a:spcPct val="120000"/>
                        </a:lnSpc>
                        <a:spcAft>
                          <a:spcPts val="0"/>
                        </a:spcAft>
                      </a:pPr>
                      <a:r>
                        <a:rPr lang="ar-SA" sz="1400" dirty="0">
                          <a:effectLst/>
                        </a:rPr>
                        <a:t># سلة المشتريات الإلكترونية في نموذج منظمات الأعمال لمنظمات الأعمال (</a:t>
                      </a:r>
                      <a:r>
                        <a:rPr lang="en-US" sz="1400" dirty="0">
                          <a:effectLst/>
                        </a:rPr>
                        <a:t>B2B</a:t>
                      </a:r>
                      <a:r>
                        <a:rPr lang="ar-SA" sz="1400" dirty="0">
                          <a:effectLst/>
                        </a:rPr>
                        <a:t>) : فإن سلة المشتريات أكثر تعقيدا من حيث توفيرها الفرصة لمؤسسة الأعمال لأن تتسوق من مواقع عديدة و متنوعة بينما السلة ما زالت في الموقع الإلكتروني للمشتري لتتكامل مع أنظمة الشراء الإلكترونية الأخرى.</a:t>
                      </a:r>
                      <a:endParaRPr lang="en-US" sz="12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970569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08912" cy="5539978"/>
          </a:xfrm>
          <a:prstGeom prst="rect">
            <a:avLst/>
          </a:prstGeom>
        </p:spPr>
        <p:txBody>
          <a:bodyPr wrap="square">
            <a:spAutoFit/>
          </a:bodyPr>
          <a:lstStyle/>
          <a:p>
            <a:r>
              <a:rPr lang="ar-SA" sz="1600" b="1" dirty="0"/>
              <a:t>قضايا السوق الالكتروني</a:t>
            </a:r>
            <a:endParaRPr lang="en-US" sz="1600" dirty="0"/>
          </a:p>
          <a:p>
            <a:r>
              <a:rPr lang="ar-SA" sz="1600" b="1" dirty="0"/>
              <a:t>عند التطرق لقضايا السوق الالكتروني لابد من فهم بعض النقاط الجوهرية المتعلقة به مثل السيولة و الجودة و عناصر النجاح</a:t>
            </a:r>
            <a:endParaRPr lang="en-US" sz="1600" dirty="0"/>
          </a:p>
          <a:p>
            <a:r>
              <a:rPr lang="ar-SA" sz="1600" b="1" dirty="0"/>
              <a:t>اولا- السيولة : (تعريف السيولة) هي الحاجة الكبيرة لعدد ضخم من المشترين و البائعين حيث أن كلفة تطوير برامج التجارة الإلكترونية تصبح مرتفعة او  مرتفعة جدا إذ لم يتوفر العدد الكبير من مرتادي هذه  المواقع الإلكترونية ولن يقوموا بعمليات الشراء </a:t>
            </a:r>
            <a:endParaRPr lang="en-US" sz="1600" dirty="0"/>
          </a:p>
          <a:p>
            <a:r>
              <a:rPr lang="ar-SA" sz="1600" b="1" dirty="0"/>
              <a:t># لا يمكن لأي شركة ان تستمر في تقديم خدماتها او بيع سلعها إذا لم يتوفر لديها العدد الكبير من الجمهور ولم يقوموا بعمليات الشراء </a:t>
            </a:r>
            <a:endParaRPr lang="en-US" sz="1600" dirty="0"/>
          </a:p>
          <a:p>
            <a:r>
              <a:rPr lang="ar-SA" sz="1600" b="1" dirty="0"/>
              <a:t># السيولة عنصر نجاح في السوق الإلكترونية : السيولة عنصر نجاح اساسي في نموذج منظمات الاعمال لمنظمات </a:t>
            </a:r>
            <a:r>
              <a:rPr lang="en-US" sz="1600" b="1" dirty="0"/>
              <a:t>B2B</a:t>
            </a:r>
            <a:r>
              <a:rPr lang="ar-IQ" sz="1600" b="1" dirty="0"/>
              <a:t> اي قدرة هذه الشركات على الحصول على العدد الكبير من المستخدمين الذين يستخدمون مواقع الشركة </a:t>
            </a:r>
            <a:r>
              <a:rPr lang="ar-SA" sz="1600" b="1" dirty="0"/>
              <a:t>مبكراً قبل أن تبدأ الشركات بالخسارة </a:t>
            </a:r>
            <a:endParaRPr lang="en-US" sz="1600" dirty="0"/>
          </a:p>
          <a:p>
            <a:r>
              <a:rPr lang="ar-SA" sz="1600" b="1" dirty="0"/>
              <a:t>ولا يمكن لهذه الشركات أن تحصل على هذا العدد المطلوب من الزبائن إذا لم يتوفر لديها المصداقية والقدرة على المنافسة مع الشركات الأخرى بالتطوير المستمر وتحديد طرق جلب الزبائن لمنتجاتها. </a:t>
            </a:r>
            <a:endParaRPr lang="en-US" sz="1600" dirty="0"/>
          </a:p>
          <a:p>
            <a:r>
              <a:rPr lang="ar-SA" sz="1600" b="1" dirty="0"/>
              <a:t>ثانيا - الجودة : لاشك ان السعر هو العنصر المهم عند المشتري و لكن لا يمكن انكار دور جودة المنتج او الخدمة في هذه المعادلة خاصة عند الزبون الذي لا يمكنه رؤيه أو لمس المنتج قبل الحصول عليه مثلا عند قيام المستخدم بشراء حاسوب من الشركات المعروضة مثل (</a:t>
            </a:r>
            <a:r>
              <a:rPr lang="en-US" sz="1600" b="1" dirty="0"/>
              <a:t>Dell, IBM, </a:t>
            </a:r>
            <a:r>
              <a:rPr lang="en-US" sz="1600" b="1" dirty="0" err="1"/>
              <a:t>hp</a:t>
            </a:r>
            <a:r>
              <a:rPr lang="ar-SA" sz="1600" b="1" dirty="0"/>
              <a:t>) فانه يكون مطمئن لجودة هذه المنتجات قبل الحصول عليها و لكن عند الشراء من مواقع غير معروفة فانه  يشعر بالتردد و يكون عنصر الجودة هو الاهم لديه لذلك نستطيع ان نحدد ان عنصر الجودة مرتبط بعنصر الثقة </a:t>
            </a:r>
            <a:endParaRPr lang="en-US" sz="1600" dirty="0"/>
          </a:p>
          <a:p>
            <a:r>
              <a:rPr lang="ar-SA" sz="1600" b="1" dirty="0"/>
              <a:t>وهنا  تظهر اهمية دور الوسيط لضمان الجودة بين البائع و المشتري. </a:t>
            </a:r>
            <a:endParaRPr lang="ar-IQ" sz="1600" dirty="0"/>
          </a:p>
        </p:txBody>
      </p:sp>
    </p:spTree>
    <p:extLst>
      <p:ext uri="{BB962C8B-B14F-4D97-AF65-F5344CB8AC3E}">
        <p14:creationId xmlns:p14="http://schemas.microsoft.com/office/powerpoint/2010/main" val="3646237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920880" cy="4801314"/>
          </a:xfrm>
          <a:prstGeom prst="rect">
            <a:avLst/>
          </a:prstGeom>
        </p:spPr>
        <p:txBody>
          <a:bodyPr wrap="square">
            <a:spAutoFit/>
          </a:bodyPr>
          <a:lstStyle/>
          <a:p>
            <a:r>
              <a:rPr lang="ar-SA" sz="1600" b="1" dirty="0"/>
              <a:t>الحلول المقترحة لحل مشكلة عدم التأكد من الجودة في السوق الإلكترونية</a:t>
            </a:r>
            <a:endParaRPr lang="en-US" sz="1600" dirty="0"/>
          </a:p>
          <a:p>
            <a:r>
              <a:rPr lang="ar-SA" sz="1600" b="1" dirty="0"/>
              <a:t>① الحصول على عينه مجانيه للسلعة قبل الشراء : هذه السياسة يؤكد ثقه المنتج بمنتجاته وحرصه على عرضها بأعلى جوده لكسب العدد الكبير من الزبائن ولا شك ان هذه العينات تزيد من الكلفة على المنتج و لكن عندما يكتسب الزبائن يستطيع تحمل هذه الكلفة لاحقا ام العينات الرقمية فانه تكلفتها قليلة و لا تذكر احيانا. </a:t>
            </a:r>
            <a:endParaRPr lang="en-US" sz="1600" dirty="0"/>
          </a:p>
          <a:p>
            <a:r>
              <a:rPr lang="ar-SA" sz="1600" b="1" dirty="0"/>
              <a:t>② توفير فرصة اعاده المنتج  إذا لم ينل رضا الزبون بعد حصوله عليها : هذه السياسة متوفرة في كثير من المواقع وتنال القبول من الكثير من تجار التجزئة و تجار المصانع كما أن هذه السياسة تزيد ثقه الزبون بهذه المنتجات و تزيد ثقته بكل التجارة الكترونية لكن يصعب تطبيق هذه السياسة على المنتجات الرقمية مثل المعلومات و المعرفة و برامج الموسيقى التي يتم استهلاكها مباشرة عند عرضها فلا جدوى من اعادتها الى مصدرها لسهولة تخزين نسخة منها و استخدامها لاحقا و الحل في هذه الحالة هو توفير </a:t>
            </a:r>
            <a:endParaRPr lang="en-US" sz="1600" dirty="0"/>
          </a:p>
          <a:p>
            <a:r>
              <a:rPr lang="ar-SA" sz="1600" b="1" dirty="0"/>
              <a:t>خدمة ( </a:t>
            </a:r>
            <a:r>
              <a:rPr lang="en-US" sz="1600" b="1" dirty="0"/>
              <a:t>Microproduct</a:t>
            </a:r>
            <a:r>
              <a:rPr lang="ar-SA" sz="1600" b="1" dirty="0"/>
              <a:t>) اي الحصول على المنتج الرقمي بصور جزئية وهذه لا تكلف الا كلفه بسيطة .</a:t>
            </a:r>
            <a:endParaRPr lang="en-US" sz="1600" dirty="0"/>
          </a:p>
          <a:p>
            <a:r>
              <a:rPr lang="ar-IQ" sz="1600" b="1" dirty="0"/>
              <a:t># تعريف </a:t>
            </a:r>
            <a:r>
              <a:rPr lang="en-US" sz="1600" b="1" dirty="0"/>
              <a:t>Microproduct</a:t>
            </a:r>
            <a:r>
              <a:rPr lang="ar-IQ" sz="1600" b="1" dirty="0"/>
              <a:t> : هي خدمة توفرها بعض مواقع التجارة الإلكترونية خاصة في مجال </a:t>
            </a:r>
            <a:r>
              <a:rPr lang="ar-SA" sz="1600" b="1" dirty="0"/>
              <a:t>المنتجات الرقمية يحصل بها المشتري على المنتج الرقمي بصورة و بذلك يحفظ حقوق البائع والمشتري يحمي البائع اعادة المنتج الرقمي القابل للاستهلاك والخزن أي تحقيق جدوى للشراء والبيع في التجارة الإلكترونية   </a:t>
            </a:r>
            <a:endParaRPr lang="en-US" sz="1600" dirty="0"/>
          </a:p>
          <a:p>
            <a:r>
              <a:rPr lang="ar-SA" sz="1600" b="1" dirty="0"/>
              <a:t>③ توفير الضمانات والخدمات ما بعد البيع.</a:t>
            </a:r>
            <a:endParaRPr lang="ar-IQ" sz="1600" dirty="0"/>
          </a:p>
        </p:txBody>
      </p:sp>
    </p:spTree>
    <p:extLst>
      <p:ext uri="{BB962C8B-B14F-4D97-AF65-F5344CB8AC3E}">
        <p14:creationId xmlns:p14="http://schemas.microsoft.com/office/powerpoint/2010/main" val="806819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13" y="620688"/>
            <a:ext cx="8424936" cy="5509200"/>
          </a:xfrm>
          <a:prstGeom prst="rect">
            <a:avLst/>
          </a:prstGeom>
        </p:spPr>
        <p:txBody>
          <a:bodyPr wrap="square">
            <a:spAutoFit/>
          </a:bodyPr>
          <a:lstStyle/>
          <a:p>
            <a:r>
              <a:rPr lang="ar-SA" sz="1600" b="1" dirty="0"/>
              <a:t>عناصر النجاح السوق الالكتروني</a:t>
            </a:r>
            <a:endParaRPr lang="en-US" sz="1600" dirty="0"/>
          </a:p>
          <a:p>
            <a:r>
              <a:rPr lang="ar-SA" sz="1600" b="1" dirty="0"/>
              <a:t>: تتأثر التجارة الإلكترونية بصوره كبيرة في عناصر اكثر من عناصر اخرى و هي من محصورة بأربعه عناصر هي :</a:t>
            </a:r>
            <a:endParaRPr lang="en-US" sz="1600" dirty="0"/>
          </a:p>
          <a:p>
            <a:r>
              <a:rPr lang="ar-SA" sz="1600" b="1" dirty="0"/>
              <a:t>① خصائص المنتج : </a:t>
            </a:r>
            <a:endParaRPr lang="en-US" sz="1600" dirty="0"/>
          </a:p>
          <a:p>
            <a:r>
              <a:rPr lang="ar-SA" sz="1600" b="1" dirty="0"/>
              <a:t># سهولة التعامل مع المنتجات الرقمية بشكل خاص عبر السوق الإلكترونية : من حيث سهولة توزيعها على الزبائن بكلفة قليلة و تنفيذ عمليات الشراء في مدة زمنية قليلة </a:t>
            </a:r>
            <a:endParaRPr lang="en-US" sz="1600" dirty="0"/>
          </a:p>
          <a:p>
            <a:r>
              <a:rPr lang="ar-SA" sz="1600" b="1" dirty="0"/>
              <a:t># المنتجات الاكثر مبيعا هي المنتجات القليلة السعر</a:t>
            </a:r>
            <a:r>
              <a:rPr lang="ar-IQ" sz="1600" b="1" dirty="0"/>
              <a:t> : </a:t>
            </a:r>
            <a:r>
              <a:rPr lang="ar-SA" sz="1600" b="1" dirty="0"/>
              <a:t>يعد السعر من العناصر المهمة في عمليه النجاح فالسعر المرتفع يزيد من عنصر المغامرة و الرهبة عند المشتري خاصة و ان المشتري و البائع في مناطق جغرافية متباعدة و لم يسبق لهم التعامل مسبقا لذلك اكثر المنتجات مبيعا في السنوات الأخيرة هي المنتجات القليلة السعر مثل الكتب و الاقراص المرنة </a:t>
            </a:r>
            <a:endParaRPr lang="en-US" sz="1600" dirty="0"/>
          </a:p>
          <a:p>
            <a:r>
              <a:rPr lang="ar-SA" sz="1600" b="1" dirty="0"/>
              <a:t> # كلما زادت المعلومات عن المنتج كلما زادت فرص شراؤه : بعض المنتجات مثل حواسيب و المنتجات الإلكترونية و السيارات يمكن بيعها لان الزبون يعرف جيدا ماذا اشترى .</a:t>
            </a:r>
            <a:endParaRPr lang="en-US" sz="1600" dirty="0"/>
          </a:p>
          <a:p>
            <a:r>
              <a:rPr lang="ar-SA" sz="1600" b="1" dirty="0"/>
              <a:t>② خصائص الصناعة : يصبح السوق الالكتروني سوق فعال مساعد كلما استطاع ايجاد الصلة بين المشتري و البائع </a:t>
            </a:r>
            <a:endParaRPr lang="en-US" sz="1600" dirty="0"/>
          </a:p>
          <a:p>
            <a:r>
              <a:rPr lang="ar-SA" sz="1600" b="1" dirty="0"/>
              <a:t>- البعض الصناعات ليست بحاجة لوجود الوسطاء مثل وكالات السفر فهي تقوم بنفسها بتعريف الاخرين بخدماتها </a:t>
            </a:r>
            <a:endParaRPr lang="en-US" sz="1600" dirty="0"/>
          </a:p>
          <a:p>
            <a:r>
              <a:rPr lang="ar-SA" sz="1600" b="1" dirty="0"/>
              <a:t>- بعض الصناعات الاخرى في الواقع بحاجة لوجود الوسطاء لتعريف الزبائن مثل السوق المالي يحتاج الى وساطة وضمانات احيانا </a:t>
            </a:r>
            <a:endParaRPr lang="en-US" sz="1600" dirty="0"/>
          </a:p>
          <a:p>
            <a:r>
              <a:rPr lang="ar-SA" sz="1600" b="1" dirty="0"/>
              <a:t>ولكن مع توفر البرمجيات المتطورة و الذكية زادت الثقة بهذه الصناعات وقللت من الحاجه للوسطاء</a:t>
            </a:r>
            <a:endParaRPr lang="en-US" sz="1600" dirty="0"/>
          </a:p>
        </p:txBody>
      </p:sp>
    </p:spTree>
    <p:extLst>
      <p:ext uri="{BB962C8B-B14F-4D97-AF65-F5344CB8AC3E}">
        <p14:creationId xmlns:p14="http://schemas.microsoft.com/office/powerpoint/2010/main" val="1495888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208912" cy="6186309"/>
          </a:xfrm>
          <a:prstGeom prst="rect">
            <a:avLst/>
          </a:prstGeom>
        </p:spPr>
        <p:txBody>
          <a:bodyPr wrap="square">
            <a:spAutoFit/>
          </a:bodyPr>
          <a:lstStyle/>
          <a:p>
            <a:r>
              <a:rPr lang="ar-SA" b="1" dirty="0"/>
              <a:t>③ خصائص البائع : باستطاعة السوق الالكتروني ان يقلل من كلفة البحث و اعطاء المشتري الفرصة للوصول الى البائع الذي يعرض المنتجات باقل الاسعار </a:t>
            </a:r>
            <a:endParaRPr lang="en-US" dirty="0"/>
          </a:p>
          <a:p>
            <a:r>
              <a:rPr lang="ar-SA" b="1" dirty="0"/>
              <a:t>و هذا من شانه ان يقلل من ارباح البيع في السوق الالكتروني و لكنه يزيد من التحويلات التي تمت على موقع البائع</a:t>
            </a:r>
            <a:endParaRPr lang="en-US" dirty="0"/>
          </a:p>
          <a:p>
            <a:r>
              <a:rPr lang="ar-SA" b="1" dirty="0"/>
              <a:t>اذا لم يتقبل البائع هذه الصورة من المشاركة في بيئة السوق الالكتروني فان تأثير السوق الالكتروني لن يقل </a:t>
            </a:r>
            <a:endParaRPr lang="en-US" dirty="0"/>
          </a:p>
          <a:p>
            <a:r>
              <a:rPr lang="ar-SA" b="1" dirty="0"/>
              <a:t>بالمقابل الصناعات الكبيرة المنافسة ذات القيود القليلة اذا دخلت الى السوق الالكتروني فان البائعين اصحاب الاعمال الصغيرة اللذين لا يستطيعون المنافسة عليهم فقط الانضمام الى هذه التكتلات الصناعية الكبيرة</a:t>
            </a:r>
            <a:endParaRPr lang="en-US" dirty="0"/>
          </a:p>
          <a:p>
            <a:r>
              <a:rPr lang="ar-SA" b="1" dirty="0"/>
              <a:t>④ خصائص المستهلك المشتري : يمكن تصنيف المستهلك لثلاثة انواع (المندفع , المتردد , المحلل) عند دراسة اثر كل منهم نجد :</a:t>
            </a:r>
            <a:endParaRPr lang="en-US" dirty="0"/>
          </a:p>
          <a:p>
            <a:r>
              <a:rPr lang="ar-SA" b="1" dirty="0"/>
              <a:t># ان السوق الالكتروني يتأثر بالمستهلك المندفع بصورة  قليلة وان قام بعدد قليل من المشتريات </a:t>
            </a:r>
            <a:endParaRPr lang="en-US" dirty="0"/>
          </a:p>
          <a:p>
            <a:r>
              <a:rPr lang="ar-SA" b="1" dirty="0"/>
              <a:t>تعتمد التجارة الالكترونية عبر الأجهزة المحمولة بشدة على الزبون المندفع بشرط ان يكون الشخص المناسب في الوقت المناسب و المكان المناسب عند ارسال الرسالة اليه</a:t>
            </a:r>
            <a:endParaRPr lang="en-US" dirty="0"/>
          </a:p>
          <a:p>
            <a:r>
              <a:rPr lang="ar-SA" b="1" dirty="0"/>
              <a:t># ان السوق الالكتروني بحاجة الى زبائن محددين من الذين يقومون بعمليات التحليل و المقارنة قبل الشراء لذلك يظهر بوضوح اثر الزبون المتردد و المحلل حيث يقوم المحلل باستخدام الانترنت للتقييم الاسعار و خصائص الجودة للسلع و الحصول على كمية كبيرة من المعلومات قبل اتخاذ قرار من اين سيقوم بالشراء </a:t>
            </a:r>
            <a:endParaRPr lang="en-US" dirty="0"/>
          </a:p>
        </p:txBody>
      </p:sp>
    </p:spTree>
    <p:extLst>
      <p:ext uri="{BB962C8B-B14F-4D97-AF65-F5344CB8AC3E}">
        <p14:creationId xmlns:p14="http://schemas.microsoft.com/office/powerpoint/2010/main" val="184334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3528" y="831700"/>
            <a:ext cx="7776864" cy="38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2696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مجال</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عمل</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التجارة</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الإلكترونية</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المحاور</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المعتمدة لتأدية عمل</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التجارة</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الإلكترونية</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أربع</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الناس</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السياسة</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العامة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المعايير</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الإلكترونية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شركات</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أخرى</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17463"/>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val="1354941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215" y="260648"/>
            <a:ext cx="8064896" cy="6432530"/>
          </a:xfrm>
          <a:prstGeom prst="rect">
            <a:avLst/>
          </a:prstGeom>
        </p:spPr>
        <p:txBody>
          <a:bodyPr wrap="square">
            <a:spAutoFit/>
          </a:bodyPr>
          <a:lstStyle/>
          <a:p>
            <a:r>
              <a:rPr lang="ar-IQ" sz="1600" b="1" dirty="0"/>
              <a:t># </a:t>
            </a:r>
            <a:r>
              <a:rPr lang="ar-SA" sz="1600" b="1" dirty="0"/>
              <a:t>فوائد الأسواق الإلكترونية</a:t>
            </a:r>
            <a:endParaRPr lang="en-US" sz="1600" dirty="0"/>
          </a:p>
          <a:p>
            <a:r>
              <a:rPr lang="ar-SA" sz="1600" b="1" dirty="0"/>
              <a:t>تمثل الأسواق الإلكترونية مساحة اقتصادية مغرية للاستثمار المستقبلي؛ سواء من قبل الأفراد أو الشركات، خاصة أنه يتوقع زيادة الطلب من المستهلكين على التعامل </a:t>
            </a:r>
            <a:r>
              <a:rPr lang="ar-SA" sz="1600" b="1" u="sng" dirty="0"/>
              <a:t>فيها بسبب ما يلي</a:t>
            </a:r>
            <a:r>
              <a:rPr lang="en-US" sz="1600" b="1" dirty="0"/>
              <a:t>:</a:t>
            </a:r>
            <a:endParaRPr lang="en-US" sz="1600" dirty="0"/>
          </a:p>
          <a:p>
            <a:r>
              <a:rPr lang="ar-SA" sz="1600" b="1" dirty="0"/>
              <a:t>1ـ هذه الأسواق تعطي حرية الاختيار للمستهلك بأن يتسوق أو ينهي معاملاته 24 ساعة في اليوم، وفي أي يوم من السنة، ومن أي مكان من على سطح الأرض، كما تقدم الكثير من الخيارات للمستهلك بسبب قابلية الوصول إلى منتجات وشركات لم تكن متوفرة بالقرب منه</a:t>
            </a:r>
            <a:r>
              <a:rPr lang="en-US" sz="1600" b="1" dirty="0"/>
              <a:t>.</a:t>
            </a:r>
            <a:endParaRPr lang="en-US" sz="1600" dirty="0"/>
          </a:p>
          <a:p>
            <a:r>
              <a:rPr lang="ar-SA" sz="1600" b="1" dirty="0"/>
              <a:t>وتمكن أيضا العملاء من الحصول على المعلومات اللازمة خلال ثوانٍ أو دقائق عن طريق الأسواق الإلكترونية.</a:t>
            </a:r>
            <a:endParaRPr lang="en-US" sz="1600" dirty="0"/>
          </a:p>
          <a:p>
            <a:r>
              <a:rPr lang="ar-SA" sz="1600" b="1" dirty="0"/>
              <a:t>2ـ تعد سلع الأسواق الإلكترونية أرخص من غيرها؛ لأن البائع يستطيع أن يتسوق في الكثير من المواقع، ومقارنة بضائع كل شركة مع أخرى بسهولة؛ ولذلك في آخر الأمر سيتمكن من الحصول على أفضل عرض. </a:t>
            </a:r>
            <a:endParaRPr lang="en-US" sz="1600" dirty="0"/>
          </a:p>
          <a:p>
            <a:r>
              <a:rPr lang="ar-SA" sz="1600" b="1" dirty="0"/>
              <a:t>3ـ تسمح الأسواق الإلكترونية بالاشتراك في المزادات الافتراضية التي يمكن المشتري من الحصول على سلع قيمة جدا بأسعار زهيدة، كما تسمح أيضا للمستهلكين بتبادل الخبرات والآراء بخصوص المنتجات والخدمات عبر مجتمعات إلكترونية على الإنترنت مثل: المنتديات وغيرها ، كما تسمح أيضا هذه الأسواق لبعض من البضائع أن تباع بأسعار زهيدة؛ وبذلك يستطيع الأفراد ذو الدخل المنخفض شراء هذه البضائع؛ وهو ما يعني رفع مستوى المعيشة للمجتمع ككل.</a:t>
            </a:r>
            <a:endParaRPr lang="en-US" sz="1600" dirty="0"/>
          </a:p>
          <a:p>
            <a:r>
              <a:rPr lang="ar-SA" sz="1600" b="1" dirty="0"/>
              <a:t>4ـ توسع هذه الأسواق نطاق السوق إلى نطاق دولي وعالمي؛ فمع القليل من التكاليف فإن بوسع أي شركة إيجاد مستهلكين أكثر وموردين أفضل وشركاء أكثر ملاءمة وبصورة سريعة وسهلة. </a:t>
            </a:r>
            <a:endParaRPr lang="en-US" sz="1600" dirty="0"/>
          </a:p>
          <a:p>
            <a:r>
              <a:rPr lang="ar-SA" sz="1600" b="1" dirty="0"/>
              <a:t>5ـ تنشئ الأسواق الإلكترونية ما يسمى "التصنيع الوقتي"؛ فبعد أخذ طلبات المستهلكين والمواصفات التي يريدونها في المنتج تبدأ الشركة في التصنيع وهو ما يعطي الشركة أولوية وتميزا في منتجاتها.</a:t>
            </a:r>
            <a:endParaRPr lang="en-US" sz="1600" dirty="0"/>
          </a:p>
        </p:txBody>
      </p:sp>
    </p:spTree>
    <p:extLst>
      <p:ext uri="{BB962C8B-B14F-4D97-AF65-F5344CB8AC3E}">
        <p14:creationId xmlns:p14="http://schemas.microsoft.com/office/powerpoint/2010/main" val="439017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94085"/>
          </a:xfrm>
          <a:prstGeom prst="rect">
            <a:avLst/>
          </a:prstGeom>
        </p:spPr>
        <p:txBody>
          <a:bodyPr wrap="square">
            <a:spAutoFit/>
          </a:bodyPr>
          <a:lstStyle/>
          <a:p>
            <a:r>
              <a:rPr lang="ar-SA" sz="1600" b="1" dirty="0"/>
              <a:t>قضايا السوق الإلكتروني</a:t>
            </a:r>
            <a:endParaRPr lang="en-US" sz="1600" dirty="0"/>
          </a:p>
          <a:p>
            <a:r>
              <a:rPr lang="ar-SA" sz="1600" b="1" dirty="0"/>
              <a:t>عند التطرق لقضايا السوق الإلكتروني لابد من فهم بعض النقاط الجوهرية المتعلقة به مثل:</a:t>
            </a:r>
            <a:endParaRPr lang="en-US" sz="1600" dirty="0"/>
          </a:p>
          <a:p>
            <a:r>
              <a:rPr lang="ar-SA" sz="1600" b="1" dirty="0"/>
              <a:t>① السيولة: لا يمكن لأي شركة أن تستمر في تقديم خدماتها أو بيع سلعها إذا لم يتوفر لديها العدد الكبير من الجمهور. لذلك تعرف السيولة: على أنها الحاجة الكبيرة لعدد ضخم من المشترين والبائعين. بحيث تعتبر السيولة من أهم عناصر النجاح لمنظمات الأعمال إلى الأعمال.</a:t>
            </a:r>
            <a:endParaRPr lang="en-US" sz="1600" dirty="0"/>
          </a:p>
          <a:p>
            <a:r>
              <a:rPr lang="ar-SA" sz="1600" b="1" dirty="0"/>
              <a:t>② الجودة: تعتبر جودة المنتج من أهم المؤثرات على المشتري خاصة أنه لا يمكن له رؤية أو لمس المنتج قبل الحصول عليه, لذلك نستطيع أن نحدد أن عنصر الجودة مرتبط بعنصر الثقة وهنا يظهر دور الوسيط لضمان الجودة بين البائع والمشتري من خلال تقديم بعض الخدمات التي تؤكد جودة المنتج مثل:</a:t>
            </a:r>
            <a:endParaRPr lang="en-US" sz="1600" dirty="0"/>
          </a:p>
          <a:p>
            <a:r>
              <a:rPr lang="ar-SA" sz="1600" b="1" dirty="0"/>
              <a:t>أـ الحصول على عينة مجانية للسلعة قبل الشراء.</a:t>
            </a:r>
            <a:endParaRPr lang="en-US" sz="1600" dirty="0"/>
          </a:p>
          <a:p>
            <a:r>
              <a:rPr lang="ar-SA" sz="1600" b="1" dirty="0"/>
              <a:t>ب ـ توفير فرصة إعادة المنتج إذا لم ينل رضى الزبون.</a:t>
            </a:r>
            <a:endParaRPr lang="en-US" sz="1600" dirty="0"/>
          </a:p>
          <a:p>
            <a:r>
              <a:rPr lang="ar-SA" sz="1600" b="1" dirty="0"/>
              <a:t>ج ـ توفير الضمان وخدمات ما بعد البيع.</a:t>
            </a:r>
            <a:endParaRPr lang="en-US" sz="1600" dirty="0"/>
          </a:p>
          <a:p>
            <a:r>
              <a:rPr lang="ar-SA" sz="1600" b="1" dirty="0"/>
              <a:t>③ عناصر نجاح السوق الإلكتروني: و حدد بأربع عناصر أساسية وهي:</a:t>
            </a:r>
            <a:endParaRPr lang="en-US" sz="1600" dirty="0"/>
          </a:p>
          <a:p>
            <a:r>
              <a:rPr lang="ar-SA" sz="1600" b="1" dirty="0"/>
              <a:t>أـ خصائص المنتج: يسهل التعامل بشكل خاص مع المنتجات الرقمية عبر السوق الإلكتروني بسبب سهولة التوزيع وقلة التكلفة , فالسعر يعد من العناصر المهمة في عملية النجاح فكلما زاد السعر تزيد المغامرة والرهبة عند المشتري لذلك فإن أكثر المنتجات مبيعا في السنوات الأخيرة هي المنتجات قليلة السعر مثل الكتب والأشرطة وغيرها , كما أن بعض المنتجات مثل: الحواسيب والسيارات وغيرها يمكن بيعها لأن الزبون يعرف جيدا ماذا اشترى , بصورة أوضح كلما زادت المعلومات عن المنتج كلما زادت فرص الشراء له.</a:t>
            </a:r>
            <a:endParaRPr lang="en-US" sz="1600" dirty="0"/>
          </a:p>
          <a:p>
            <a:r>
              <a:rPr lang="ar-SA" sz="1600" b="1" dirty="0"/>
              <a:t>ب ـ خصائص الصناعة: بعض الصناعات في الواقع بحاجة لوجود الوسطاء لتعريف الزبائن بها بينما توجد صناعات أخرى ليست بحاجة لذلك مثل: وكالات السفر وغيرها.</a:t>
            </a:r>
            <a:endParaRPr lang="en-US" sz="1600" dirty="0"/>
          </a:p>
          <a:p>
            <a:r>
              <a:rPr lang="ar-SA" sz="1600" b="1" dirty="0"/>
              <a:t>ولا شك أن المنافسة قوية في عالم الصناعات ولا يمكن أن تستمر إلا الصناعات التي تستطيع التكيف مع الظروف المتغيرات.</a:t>
            </a:r>
            <a:endParaRPr lang="en-US" sz="1600" dirty="0"/>
          </a:p>
          <a:p>
            <a:r>
              <a:rPr lang="ar-SA" sz="1600" b="1" dirty="0"/>
              <a:t>ج ـ خصائص البائع: بحيث استطاع السوق الإلكتروني أن يقلل من كلفة البحث وأعطى المشترين الفرصة للوصول للبائع الذي يعرض المنتجات بأقل الأسعار.</a:t>
            </a:r>
            <a:endParaRPr lang="en-US" sz="1600" dirty="0"/>
          </a:p>
        </p:txBody>
      </p:sp>
    </p:spTree>
    <p:extLst>
      <p:ext uri="{BB962C8B-B14F-4D97-AF65-F5344CB8AC3E}">
        <p14:creationId xmlns:p14="http://schemas.microsoft.com/office/powerpoint/2010/main" val="2087488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8064896" cy="2585323"/>
          </a:xfrm>
          <a:prstGeom prst="rect">
            <a:avLst/>
          </a:prstGeom>
        </p:spPr>
        <p:txBody>
          <a:bodyPr wrap="square">
            <a:spAutoFit/>
          </a:bodyPr>
          <a:lstStyle/>
          <a:p>
            <a:r>
              <a:rPr lang="ar-SA" b="1" dirty="0"/>
              <a:t>د ـ خصائص المستهلك: يمكن تصنيف المستهلك إلى ثلاثة أنواع:</a:t>
            </a:r>
            <a:endParaRPr lang="en-US" dirty="0"/>
          </a:p>
          <a:p>
            <a:r>
              <a:rPr lang="ar-SA" b="1" dirty="0"/>
              <a:t>                                                                         1) المندفع.</a:t>
            </a:r>
            <a:endParaRPr lang="en-US" dirty="0"/>
          </a:p>
          <a:p>
            <a:r>
              <a:rPr lang="ar-SA" b="1" dirty="0"/>
              <a:t>                                                                         2) المتردد.</a:t>
            </a:r>
            <a:endParaRPr lang="en-US" dirty="0"/>
          </a:p>
          <a:p>
            <a:r>
              <a:rPr lang="ar-SA" b="1" dirty="0"/>
              <a:t>                                                                         3) المحلل.</a:t>
            </a:r>
            <a:endParaRPr lang="en-US" dirty="0"/>
          </a:p>
          <a:p>
            <a:r>
              <a:rPr lang="ar-SA" b="1" dirty="0"/>
              <a:t>وعند دراسة أثر كل منهم نجد أن السوق الإلكتروني يتأثر بصورة قليلة بالمستهلك المندفع, وذلك لأن السوق الإلكتروني بحاجة لدرجة محددة من الزبائن الذين يقومون بعملية المقارنة والتحليل قبل الشراء, لذلك يظهر بوضوح أثر الزبون المتردد والمحلل حيث يقوم المحلل خاصة باستخدام الإنترنت لتقييم الأسعار والجودة وغيرها, أما التجارة عبر الأجهزة المحمولة تعتمد بشدة على الزبون المندفع بشرط أن يكون الشخص المناسب في الوقت المناسب والمكان المناسب عند إرسال الرسالة له.</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26991759"/>
              </p:ext>
            </p:extLst>
          </p:nvPr>
        </p:nvGraphicFramePr>
        <p:xfrm>
          <a:off x="622718" y="4126091"/>
          <a:ext cx="7303352" cy="2108518"/>
        </p:xfrm>
        <a:graphic>
          <a:graphicData uri="http://schemas.openxmlformats.org/drawingml/2006/table">
            <a:tbl>
              <a:tblPr rtl="1" firstRow="1" firstCol="1" bandRow="1">
                <a:tableStyleId>{5C22544A-7EE6-4342-B048-85BDC9FD1C3A}</a:tableStyleId>
              </a:tblPr>
              <a:tblGrid>
                <a:gridCol w="4114448"/>
                <a:gridCol w="3188904"/>
              </a:tblGrid>
              <a:tr h="0">
                <a:tc>
                  <a:txBody>
                    <a:bodyPr/>
                    <a:lstStyle/>
                    <a:p>
                      <a:pPr algn="r" rtl="1">
                        <a:lnSpc>
                          <a:spcPct val="125000"/>
                        </a:lnSpc>
                        <a:spcAft>
                          <a:spcPts val="0"/>
                        </a:spcAft>
                      </a:pPr>
                      <a:r>
                        <a:rPr lang="ar-SA" sz="1600" dirty="0">
                          <a:effectLst/>
                        </a:rPr>
                        <a:t>اولا - مخاطر يمكن اكتشافها </a:t>
                      </a:r>
                      <a:endParaRPr lang="en-US" sz="1400" dirty="0">
                        <a:effectLst/>
                      </a:endParaRPr>
                    </a:p>
                    <a:p>
                      <a:pPr algn="r" rtl="1">
                        <a:lnSpc>
                          <a:spcPct val="125000"/>
                        </a:lnSpc>
                        <a:spcAft>
                          <a:spcPts val="0"/>
                        </a:spcAft>
                      </a:pPr>
                      <a:r>
                        <a:rPr lang="ar-SA" sz="1600" dirty="0">
                          <a:effectLst/>
                        </a:rPr>
                        <a:t>①الفايروسات الرقمية المعروفة</a:t>
                      </a:r>
                      <a:endParaRPr lang="en-US" sz="1400" dirty="0">
                        <a:effectLst/>
                      </a:endParaRPr>
                    </a:p>
                    <a:p>
                      <a:pPr algn="r" rtl="1">
                        <a:lnSpc>
                          <a:spcPct val="125000"/>
                        </a:lnSpc>
                        <a:spcAft>
                          <a:spcPts val="0"/>
                        </a:spcAft>
                      </a:pPr>
                      <a:r>
                        <a:rPr lang="ar-SA" sz="1600" dirty="0">
                          <a:effectLst/>
                        </a:rPr>
                        <a:t>② قراصنة الانترنت الهواة </a:t>
                      </a:r>
                      <a:endParaRPr lang="en-US" sz="1400" dirty="0">
                        <a:effectLst/>
                      </a:endParaRPr>
                    </a:p>
                    <a:p>
                      <a:pPr algn="r" rtl="1">
                        <a:lnSpc>
                          <a:spcPct val="125000"/>
                        </a:lnSpc>
                        <a:spcAft>
                          <a:spcPts val="0"/>
                        </a:spcAft>
                      </a:pPr>
                      <a:r>
                        <a:rPr lang="ar-SA" sz="1600" dirty="0">
                          <a:effectLst/>
                        </a:rPr>
                        <a:t>ثانيا - مخاطر لا يمكن اكتشافها </a:t>
                      </a:r>
                      <a:endParaRPr lang="en-US" sz="1400" dirty="0">
                        <a:effectLst/>
                      </a:endParaRPr>
                    </a:p>
                    <a:p>
                      <a:pPr algn="r" rtl="1">
                        <a:lnSpc>
                          <a:spcPct val="125000"/>
                        </a:lnSpc>
                        <a:spcAft>
                          <a:spcPts val="0"/>
                        </a:spcAft>
                      </a:pPr>
                      <a:r>
                        <a:rPr lang="ar-SA" sz="1600" dirty="0">
                          <a:effectLst/>
                        </a:rPr>
                        <a:t>① فايروسات غير معروفة </a:t>
                      </a:r>
                      <a:endParaRPr lang="en-US" sz="1400" dirty="0">
                        <a:effectLst/>
                      </a:endParaRPr>
                    </a:p>
                    <a:p>
                      <a:pPr algn="r" rtl="1">
                        <a:lnSpc>
                          <a:spcPct val="125000"/>
                        </a:lnSpc>
                        <a:spcAft>
                          <a:spcPts val="0"/>
                        </a:spcAft>
                      </a:pPr>
                      <a:r>
                        <a:rPr lang="ar-SA" sz="1600" dirty="0">
                          <a:effectLst/>
                        </a:rPr>
                        <a:t>② قراصنة الانترنت ذو خبرة عالية </a:t>
                      </a:r>
                      <a:endParaRPr lang="en-US" sz="1400" dirty="0">
                        <a:effectLst/>
                      </a:endParaRPr>
                    </a:p>
                    <a:p>
                      <a:pPr algn="r" rtl="1">
                        <a:lnSpc>
                          <a:spcPct val="125000"/>
                        </a:lnSpc>
                        <a:spcAft>
                          <a:spcPts val="0"/>
                        </a:spcAft>
                      </a:pPr>
                      <a:r>
                        <a:rPr lang="ar-SA" sz="1600" dirty="0">
                          <a:effectLst/>
                        </a:rPr>
                        <a:t>③ التسارع التكنولوجي </a:t>
                      </a:r>
                      <a:endParaRPr lang="en-US" sz="1400" dirty="0">
                        <a:effectLst/>
                        <a:latin typeface="Calibri"/>
                        <a:ea typeface="Calibri"/>
                        <a:cs typeface="Arial"/>
                      </a:endParaRPr>
                    </a:p>
                  </a:txBody>
                  <a:tcPr marL="68580" marR="68580" marT="0" marB="0"/>
                </a:tc>
                <a:tc>
                  <a:txBody>
                    <a:bodyPr/>
                    <a:lstStyle/>
                    <a:p>
                      <a:pPr algn="r" rtl="1">
                        <a:lnSpc>
                          <a:spcPct val="125000"/>
                        </a:lnSpc>
                        <a:spcAft>
                          <a:spcPts val="0"/>
                        </a:spcAft>
                      </a:pPr>
                      <a:r>
                        <a:rPr lang="ar-SA" sz="1600" dirty="0">
                          <a:effectLst/>
                        </a:rPr>
                        <a:t># اسباب انشاء آلية حماية على الشبكة </a:t>
                      </a:r>
                      <a:endParaRPr lang="en-US" sz="1400" dirty="0">
                        <a:effectLst/>
                      </a:endParaRPr>
                    </a:p>
                    <a:p>
                      <a:pPr algn="r" rtl="1">
                        <a:lnSpc>
                          <a:spcPct val="125000"/>
                        </a:lnSpc>
                        <a:spcAft>
                          <a:spcPts val="0"/>
                        </a:spcAft>
                      </a:pPr>
                      <a:r>
                        <a:rPr lang="ar-SA" sz="1600" dirty="0">
                          <a:effectLst/>
                        </a:rPr>
                        <a:t>① الهجمات المتعمدة</a:t>
                      </a:r>
                      <a:endParaRPr lang="en-US" sz="1400" dirty="0">
                        <a:effectLst/>
                      </a:endParaRPr>
                    </a:p>
                    <a:p>
                      <a:pPr algn="r" rtl="1">
                        <a:lnSpc>
                          <a:spcPct val="125000"/>
                        </a:lnSpc>
                        <a:spcAft>
                          <a:spcPts val="0"/>
                        </a:spcAft>
                      </a:pPr>
                      <a:r>
                        <a:rPr lang="ar-SA" sz="1600" dirty="0">
                          <a:effectLst/>
                        </a:rPr>
                        <a:t>② خصوصيه التعامل</a:t>
                      </a:r>
                      <a:endParaRPr lang="en-US" sz="1400" dirty="0">
                        <a:effectLst/>
                      </a:endParaRPr>
                    </a:p>
                    <a:p>
                      <a:pPr algn="r" rtl="1">
                        <a:lnSpc>
                          <a:spcPct val="125000"/>
                        </a:lnSpc>
                        <a:spcAft>
                          <a:spcPts val="0"/>
                        </a:spcAft>
                      </a:pPr>
                      <a:r>
                        <a:rPr lang="ar-SA" sz="1600" dirty="0">
                          <a:effectLst/>
                        </a:rPr>
                        <a:t>③ فقدان الثقة </a:t>
                      </a:r>
                      <a:endParaRPr lang="en-US" sz="1400" dirty="0">
                        <a:effectLst/>
                      </a:endParaRPr>
                    </a:p>
                    <a:p>
                      <a:pPr algn="r" rtl="1">
                        <a:lnSpc>
                          <a:spcPct val="125000"/>
                        </a:lnSpc>
                        <a:spcAft>
                          <a:spcPts val="0"/>
                        </a:spcAft>
                      </a:pPr>
                      <a:r>
                        <a:rPr lang="ar-SA" sz="1600" dirty="0">
                          <a:effectLst/>
                        </a:rPr>
                        <a:t>④ فشل عمليه التحويل</a:t>
                      </a:r>
                      <a:endParaRPr lang="en-US" sz="1400" dirty="0">
                        <a:effectLst/>
                        <a:latin typeface="Calibri"/>
                        <a:ea typeface="Calibri"/>
                        <a:cs typeface="Arial"/>
                      </a:endParaRPr>
                    </a:p>
                  </a:txBody>
                  <a:tcPr marL="68580" marR="68580" marT="0" marB="0"/>
                </a:tc>
              </a:tr>
            </a:tbl>
          </a:graphicData>
        </a:graphic>
      </p:graphicFrame>
      <p:sp>
        <p:nvSpPr>
          <p:cNvPr id="4" name="Rectangle 1"/>
          <p:cNvSpPr>
            <a:spLocks noChangeArrowheads="1"/>
          </p:cNvSpPr>
          <p:nvPr/>
        </p:nvSpPr>
        <p:spPr bwMode="auto">
          <a:xfrm>
            <a:off x="3725533" y="3275112"/>
            <a:ext cx="2396811"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000" b="1" i="0" u="none" strike="noStrike" cap="none" normalizeH="0" baseline="0" dirty="0" smtClean="0">
              <a:ln>
                <a:noFill/>
              </a:ln>
              <a:solidFill>
                <a:srgbClr val="0000FF"/>
              </a:solidFill>
              <a:effectLst/>
              <a:latin typeface="Arial Narrow"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FF"/>
                </a:solidFill>
                <a:effectLst/>
                <a:latin typeface="Arial Narrow" pitchFamily="34" charset="0"/>
                <a:ea typeface="Arial" pitchFamily="34" charset="0"/>
                <a:cs typeface="Arial" pitchFamily="34" charset="0"/>
              </a:rPr>
              <a:t>مخاطر التجارة الالكترونية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13273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8820472" cy="6494085"/>
          </a:xfrm>
          <a:prstGeom prst="rect">
            <a:avLst/>
          </a:prstGeom>
        </p:spPr>
        <p:txBody>
          <a:bodyPr wrap="square">
            <a:spAutoFit/>
          </a:bodyPr>
          <a:lstStyle/>
          <a:p>
            <a:r>
              <a:rPr lang="ar-SA" sz="1600" b="1" dirty="0"/>
              <a:t>اولا - مخاطر يمكن اكتشافها </a:t>
            </a:r>
            <a:endParaRPr lang="en-US" sz="1600" dirty="0"/>
          </a:p>
          <a:p>
            <a:r>
              <a:rPr lang="ar-SA" sz="1600" b="1" dirty="0"/>
              <a:t>الشركة بوجود خبراء مختصين لديها قد تتمكن من الحد او اكتشاف بعض الاختراق لأنظمتها و التعامل معها من اشهر هذه الاختراقات</a:t>
            </a:r>
            <a:endParaRPr lang="en-US" sz="1600" dirty="0"/>
          </a:p>
          <a:p>
            <a:r>
              <a:rPr lang="ar-SA" sz="1600" b="1" dirty="0"/>
              <a:t>① الفايروسات الرقمية المعروفة يستطيع نظام الشركة بوجود نظام حماية مناسب اكتشاف هذه الفيروسات المعروفة بشكل مسبق و القضاء عليها</a:t>
            </a:r>
            <a:endParaRPr lang="en-US" sz="1600" dirty="0"/>
          </a:p>
          <a:p>
            <a:r>
              <a:rPr lang="ar-SA" sz="1600" b="1" dirty="0"/>
              <a:t>② قراصنة الانترنت الهواة : يعتمد قراصنة الانترنت في اختراق نظام الشركة على معلومات و رموز دخول معينة و في حالة وجود اكثر من مستخدم لنظام الشركة قد يستطيع القرصان تتبع عمل عملية الدخول و الحصول من ذاكرة النظام على تلك المعلومات و استخدامها ولذلك فان فاذا كانت شركه تستخدم اليه تغير تلك الرموز بشكل دوري و مسح الذاكرة المعنية بواسطة خبرائها فستتتمكن من تحجيم الاختراقات</a:t>
            </a:r>
            <a:endParaRPr lang="en-US" sz="1600" dirty="0"/>
          </a:p>
          <a:p>
            <a:r>
              <a:rPr lang="ar-SA" sz="1600" b="1" dirty="0"/>
              <a:t>ثانيا - مخاطر لا يمكن اكتشافها </a:t>
            </a:r>
            <a:endParaRPr lang="en-US" sz="1600" dirty="0"/>
          </a:p>
          <a:p>
            <a:r>
              <a:rPr lang="ar-SA" sz="1600" b="1" dirty="0"/>
              <a:t>ان بعض الاختراقات قد تتم بدون سابق دراية بها اما لحداثتها او جهل الشركة بها و النابعة من الاسباب الأتية</a:t>
            </a:r>
            <a:endParaRPr lang="en-US" sz="1600" dirty="0"/>
          </a:p>
          <a:p>
            <a:r>
              <a:rPr lang="ar-SA" sz="1600" b="1" dirty="0"/>
              <a:t>①فايروسات غير معروفة رغم وجود أنظمة حمايه على انظمه الشركة الا ان هنالك فايروسات غير معروفه للنظام قد تتمكن من دخول نظام الشركة و احداث تلف كبير دون الشعور بها الا بعد فوات الاوان كما حدث في عام 2000 عندما استطاع احد الهواتف اختراع فايروس </a:t>
            </a:r>
            <a:r>
              <a:rPr lang="ar-IQ" sz="1600" b="1" dirty="0"/>
              <a:t>(</a:t>
            </a:r>
            <a:r>
              <a:rPr lang="en-US" sz="1600" dirty="0"/>
              <a:t>I LOVE</a:t>
            </a:r>
            <a:r>
              <a:rPr lang="ar-IQ" sz="1600" b="1" dirty="0"/>
              <a:t>)</a:t>
            </a:r>
            <a:r>
              <a:rPr lang="ar-SA" sz="1600" b="1" dirty="0"/>
              <a:t> و الذي تمكن من ايقاع خسائر جسيم في ذلك الوقت و قد ولقد كان هذا الفايروس قنبلة موقوتة حيث يفعل في تاريخ محدد بالسنة و كان الحل الوحيد لتفادي وبعد معرفه اليه عمل الفايروس اغلاق النظام بالكامل في ذلك التاريخ</a:t>
            </a:r>
            <a:endParaRPr lang="en-US" sz="1600" dirty="0"/>
          </a:p>
          <a:p>
            <a:r>
              <a:rPr lang="ar-SA" sz="1600" b="1" dirty="0"/>
              <a:t>② قراصنة الانترنت ذو خبرة عالية و هي تعد من اكبر المشاكل التي تواجهها الشركات قراصنة الانترنت ليس دائما من الهواة و بعضهم قد يملك خبرة و مهارات تفوق كثيرا من المختصين وتمكنهم في كثير من الاحيان من اختراق انظمه الشركة دون ان يشعر به وقد تم جريمتهم دون اكتشافها</a:t>
            </a:r>
            <a:endParaRPr lang="en-US" sz="1600" dirty="0"/>
          </a:p>
          <a:p>
            <a:r>
              <a:rPr lang="ar-SA" sz="1600" b="1" dirty="0"/>
              <a:t>③ التسارع التكنولوجي قد يصعب في كثير من الاحيان مواكبة التسارع التكنولوجي على شبكة الانترنت بشكل عام و على التجارة الإلكترونية خاصة مما يجعل التكنولوجيا التي تستخدمها الشركة قديمة جدا و المشكلة تكمن في عدم معرفة التقادم في الوقت الحاضر</a:t>
            </a:r>
            <a:endParaRPr lang="en-US" sz="1600" dirty="0"/>
          </a:p>
        </p:txBody>
      </p:sp>
    </p:spTree>
    <p:extLst>
      <p:ext uri="{BB962C8B-B14F-4D97-AF65-F5344CB8AC3E}">
        <p14:creationId xmlns:p14="http://schemas.microsoft.com/office/powerpoint/2010/main" val="2598874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640960" cy="6247864"/>
          </a:xfrm>
          <a:prstGeom prst="rect">
            <a:avLst/>
          </a:prstGeom>
        </p:spPr>
        <p:txBody>
          <a:bodyPr wrap="square">
            <a:spAutoFit/>
          </a:bodyPr>
          <a:lstStyle/>
          <a:p>
            <a:r>
              <a:rPr lang="ar-SA" sz="1600" b="1" dirty="0"/>
              <a:t># اسباب انشاء آلية حماية على الشبكة </a:t>
            </a:r>
            <a:endParaRPr lang="en-US" sz="1600" dirty="0"/>
          </a:p>
          <a:p>
            <a:r>
              <a:rPr lang="ar-SA" sz="1600" b="1" dirty="0"/>
              <a:t>يذكر معهد المحاسبين القانونيين الامريكي</a:t>
            </a:r>
            <a:r>
              <a:rPr lang="ar-SA" sz="1600" dirty="0"/>
              <a:t> (</a:t>
            </a:r>
            <a:r>
              <a:rPr lang="en-US" sz="1600" b="1" dirty="0"/>
              <a:t>AICPA</a:t>
            </a:r>
            <a:r>
              <a:rPr lang="ar-SA" sz="1600" dirty="0"/>
              <a:t>)</a:t>
            </a:r>
            <a:r>
              <a:rPr lang="en-US" sz="1600" b="1" dirty="0"/>
              <a:t>American Institute of Certified Public Accountants </a:t>
            </a:r>
            <a:r>
              <a:rPr lang="en-US" sz="1600" dirty="0"/>
              <a:t> </a:t>
            </a:r>
            <a:r>
              <a:rPr lang="ar-SA" sz="1600" b="1" dirty="0"/>
              <a:t>على موقعه</a:t>
            </a:r>
            <a:r>
              <a:rPr lang="ar-SA" sz="1600" dirty="0"/>
              <a:t> </a:t>
            </a:r>
            <a:r>
              <a:rPr lang="ar-SA" sz="1600" b="1" dirty="0"/>
              <a:t>في الانترنت </a:t>
            </a:r>
            <a:r>
              <a:rPr lang="en-US" sz="1600" b="1" dirty="0"/>
              <a:t>www.aicpa.org</a:t>
            </a:r>
            <a:r>
              <a:rPr lang="en-US" sz="1600" dirty="0"/>
              <a:t> </a:t>
            </a:r>
            <a:r>
              <a:rPr lang="ar-SA" sz="1600" b="1" dirty="0"/>
              <a:t>ان بعض الدراسات اظهرت ان الخسائر التي تكبدها الشركات الأمريكية من اختراقات لبطاقات الائتمان تخطت ارقام فلكية ببلايين الدولارات و من هذه الحقيقة يوضح المعهد الحاجة الملحة لإنشاء الية حماية على الشبكة منطلقا من مخاطر التجارة الإلكترونية و التي تعزى للأسباب التالية :</a:t>
            </a:r>
            <a:endParaRPr lang="en-US" sz="1600" dirty="0"/>
          </a:p>
          <a:p>
            <a:r>
              <a:rPr lang="ar-SA" sz="1600" b="1" dirty="0"/>
              <a:t>① الهجمات المتعمدة : التي تتم بواسطه قراصنة الانترنت او منافسه الشركة لغرض الوصول الى معلومات الشركة مثل ارقام بطاقات اعتماد الزبائن مثلا و المعلومات السرية للزبائن و حجم المبيعات و امور كثيرة يصعب حصرها و حسب الغاية تكون النتيجة</a:t>
            </a:r>
            <a:endParaRPr lang="en-US" sz="1600" dirty="0"/>
          </a:p>
          <a:p>
            <a:r>
              <a:rPr lang="ar-SA" sz="1600" b="1" dirty="0"/>
              <a:t>② خصوصيه التعامل تعتبر التعاملات الإلكترونية التي تتم بين الافراد و الشركة ذات طابع معلوماتي مهم جدا من منطلق انها تحفظ على ذاكرة النظام الرقمية و هي معلومات قيمة جدا و بالتالي لن يتمكن احد من معرفتها او حتى تتبعها مثل تتبع بطاقات ائتمان العميل</a:t>
            </a:r>
            <a:endParaRPr lang="en-US" sz="1600" dirty="0"/>
          </a:p>
          <a:p>
            <a:r>
              <a:rPr lang="ar-SA" sz="1600" b="1" dirty="0"/>
              <a:t>من هنا سيشعر العميل بان خصوصيته قد تم اختراقها وبالتالي سيفقد الثقة بالشركة التي تتعامل معها لانها لم تتمكن من حماية خصوصيته</a:t>
            </a:r>
            <a:endParaRPr lang="en-US" sz="1600" dirty="0"/>
          </a:p>
          <a:p>
            <a:r>
              <a:rPr lang="ar-SA" sz="1600" b="1" dirty="0"/>
              <a:t>③ فقدان الثقة : المقصود هنا فقدان ثقة الشركة بمعلومات عميلها  فمن المتعارف عليه بان العميل يستخدم ما يسمى التوقيع الالكتروني الخاص به لدخول نظام الشركة لإتمام العملية المرغوب بها فكيف هو الحال اذا تمكن الشخص غير الصحيح من الدخول مستخدما توقيع العميل</a:t>
            </a:r>
            <a:endParaRPr lang="en-US" sz="1600" dirty="0"/>
          </a:p>
          <a:p>
            <a:r>
              <a:rPr lang="ar-SA" sz="1600" b="1" dirty="0"/>
              <a:t>④فشل عملية التحويل رغم ان عملية الشراء الإلكترونية تتم بسرعه كبيرة جدا الا انه معرضة لخطر فشل عملية التحويل</a:t>
            </a:r>
            <a:endParaRPr lang="en-US" sz="1600" dirty="0"/>
          </a:p>
          <a:p>
            <a:r>
              <a:rPr lang="ar-SA" sz="1600" b="1" dirty="0"/>
              <a:t>فمن المتعارف عليه عملية الشراء عبر التجارة الإلكترونية تتم بواسطة عدة خطوات يبدا  المستهلك بمليء النموذج الابتدائي لعملية الشراء و من ثم الانتقال الى نموذج مال البنات و خطوات اخرى قد تكون ضرورية وفق بيانات الشركة و في كل مرحلة تفتح صفحة جديدة عبر موقع الشركة و لأسباب تقنية او أخرى قد تفش احدى الخطوات وهنا تظهر مشكلة جديدة و هي عدم التأكد من اتمام </a:t>
            </a:r>
            <a:r>
              <a:rPr lang="ar-SA" sz="1600" b="1" dirty="0" smtClean="0"/>
              <a:t>العملية</a:t>
            </a:r>
            <a:endParaRPr lang="en-US" sz="1600" dirty="0"/>
          </a:p>
        </p:txBody>
      </p:sp>
    </p:spTree>
    <p:extLst>
      <p:ext uri="{BB962C8B-B14F-4D97-AF65-F5344CB8AC3E}">
        <p14:creationId xmlns:p14="http://schemas.microsoft.com/office/powerpoint/2010/main" val="665196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96752"/>
            <a:ext cx="8424936" cy="3908762"/>
          </a:xfrm>
          <a:prstGeom prst="rect">
            <a:avLst/>
          </a:prstGeom>
        </p:spPr>
        <p:txBody>
          <a:bodyPr wrap="square">
            <a:spAutoFit/>
          </a:bodyPr>
          <a:lstStyle/>
          <a:p>
            <a:r>
              <a:rPr lang="ar-SA" sz="2000" b="1" dirty="0" smtClean="0"/>
              <a:t>⑤غياب التوثيق في التجارة التقليدية يتم  توثيق الصفقة بالأوراق الثبوتية مرسومة بتجاره الشركة و موقعة من قبل الشخص المناسب و بواسطه ايصال شخص مباشرة بين البائع و المشتري لكن في التجارة الإلكترونية لمحمد جميع تلك الامور مفقودة بالكامل و هذي الحقيقة تزيد من احتمالية التعامل مع الشخص الغير صحيح</a:t>
            </a:r>
            <a:endParaRPr lang="ar-IQ" sz="2000" b="1" dirty="0" smtClean="0"/>
          </a:p>
          <a:p>
            <a:r>
              <a:rPr lang="ar-SA" sz="2000" b="1" dirty="0"/>
              <a:t>⑥ سرقة الهوية في غياب التوثيق المناسب كما في التجارة التقليدية يصبح من السهل على المجرمين انتحال شخصية و القيام بعملية دون علمه</a:t>
            </a:r>
            <a:endParaRPr lang="en-US" sz="2000" dirty="0"/>
          </a:p>
          <a:p>
            <a:r>
              <a:rPr lang="ar-SA" sz="2000" b="1" dirty="0"/>
              <a:t>⑦ تزوير الحقائق تتكون خدمات بعض مسوقي و مزودي خدمات الحماية خدمات تجميلية فقط في غياب آلية تؤكد مصداقية فعالية خدماتهم</a:t>
            </a:r>
            <a:endParaRPr lang="en-US" sz="2000" dirty="0"/>
          </a:p>
          <a:p>
            <a:r>
              <a:rPr lang="ar-SA" sz="2000" b="1" dirty="0"/>
              <a:t>⑧اثار ضغوط الاقتصاد مع نمو التجارة الإلكترونية اصبح سوق التنافسي  واصبحت قوة المتنافس الحقيقية تكمن في نجاح آليات الامان و الموثوقية الخاصة البطاقة المحاسبية و كل من يستطيع توفيره تلك الآليات يكون له نصيب اكبر في هذا السوق التكنولوجي العالمي</a:t>
            </a:r>
            <a:endParaRPr lang="en-US" sz="2000" dirty="0"/>
          </a:p>
          <a:p>
            <a:endParaRPr lang="en-US" sz="2800" dirty="0"/>
          </a:p>
        </p:txBody>
      </p:sp>
    </p:spTree>
    <p:extLst>
      <p:ext uri="{BB962C8B-B14F-4D97-AF65-F5344CB8AC3E}">
        <p14:creationId xmlns:p14="http://schemas.microsoft.com/office/powerpoint/2010/main" val="4151378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496944" cy="6001643"/>
          </a:xfrm>
          <a:prstGeom prst="rect">
            <a:avLst/>
          </a:prstGeom>
        </p:spPr>
        <p:txBody>
          <a:bodyPr wrap="square">
            <a:spAutoFit/>
          </a:bodyPr>
          <a:lstStyle/>
          <a:p>
            <a:r>
              <a:rPr lang="ar-IQ" sz="1600" b="1" dirty="0"/>
              <a:t>اسباب صعوبة تعقب الاختراقات التي تقوم عبر شبكة الانترنت</a:t>
            </a:r>
            <a:endParaRPr lang="en-US" sz="1600" dirty="0"/>
          </a:p>
          <a:p>
            <a:r>
              <a:rPr lang="ar-IQ" sz="1600" b="1" dirty="0"/>
              <a:t>① امكانية الدخول من عدة اماكن : للتعامل عبر الانترنت لا يحتاج الى مكان المحدد لدخول الشبكة في اي شخص يمكنه الدخول الى الشبكة من اي مكان يتوفر فيه جهاز حاسوب وخط اتصال كما هو الانترنت و مختبرات الجامعة و المدارس</a:t>
            </a:r>
            <a:endParaRPr lang="en-US" sz="1600" dirty="0"/>
          </a:p>
          <a:p>
            <a:r>
              <a:rPr lang="ar-IQ" sz="1600" b="1" dirty="0"/>
              <a:t>② سرعة العملية : قد لا يحتاج المخترق الى اكثر من بضع دقائق لاختراق موقع معين و التلاعب به و مغادرة الموقع قبل ان يتم تعقبه</a:t>
            </a:r>
            <a:endParaRPr lang="en-US" sz="1600" dirty="0"/>
          </a:p>
          <a:p>
            <a:r>
              <a:rPr lang="ar-IQ" sz="1600" b="1" dirty="0"/>
              <a:t>③ تباعد المسافات : قد يكون المخترق في الموقع بعيد الاف الكيلومترات و هو في بلد اخر في شبكة الانترنت ضمن تشكيل عالمي</a:t>
            </a:r>
            <a:endParaRPr lang="en-US" sz="1600" dirty="0"/>
          </a:p>
          <a:p>
            <a:r>
              <a:rPr lang="ar-IQ" sz="1600" b="1" dirty="0"/>
              <a:t>④ عدم وجود هوية : محددة لا يمكن معرفه هوية المخترق ولا بأي شكل من الاشكال</a:t>
            </a:r>
            <a:endParaRPr lang="en-US" sz="1600" dirty="0"/>
          </a:p>
          <a:p>
            <a:r>
              <a:rPr lang="ar-IQ" sz="1600" b="1" dirty="0"/>
              <a:t>⑤ عدم وجود قوانين دولية : فشبكة الانترنت عالمية ذات مع يرم وحده بالاستخدام فقط و لو اننا افترضنا اكتشاف احد المخترقين بدولة غير دولة الشركة المخترقة فانه ليس هنالك بضرورة وجود قوانين موحد للتعامل مع المخترق</a:t>
            </a:r>
            <a:endParaRPr lang="en-US" sz="1600" dirty="0"/>
          </a:p>
          <a:p>
            <a:r>
              <a:rPr lang="ar-IQ" sz="1600" b="1" dirty="0"/>
              <a:t>⑥ عدم وجود دلائل مادية لإثبات اي جريمة : لابد من توافر دلائل وقراءه المادية ولكن هذه الدلائل في الشبكة المرئية غير موجودة</a:t>
            </a:r>
            <a:endParaRPr lang="en-US" sz="1600" dirty="0"/>
          </a:p>
          <a:p>
            <a:r>
              <a:rPr lang="ar-IQ" sz="1600" b="1" dirty="0"/>
              <a:t>⑦امكانية اتلاف بيانات جهاز الكمبيوتر في حاله شعور المخترق بإمكانية تعقبه : يستطيع اتلاف بيانات جهازه بضغطه زر بسيطة مما يجعل عملية تعقبه عديمة الجدوى</a:t>
            </a:r>
            <a:endParaRPr lang="en-US" sz="1600" dirty="0"/>
          </a:p>
          <a:p>
            <a:r>
              <a:rPr lang="ar-IQ" sz="1600" b="1" dirty="0"/>
              <a:t>⑧حماية الحسابات البنكية : هنالك الكثير من الحسابات البنكية محمية من اطلاع الغير عليها وبالتالي يستطيع المخترق استخدام هذا النوع من الحسابات دون القلق من اليه تعقبه</a:t>
            </a:r>
            <a:endParaRPr lang="en-US" sz="1600" dirty="0"/>
          </a:p>
          <a:p>
            <a:r>
              <a:rPr lang="ar-IQ" sz="1600" b="1" dirty="0"/>
              <a:t>⑨عدم الابلاغ عن الاختراقات هنالك الكثير من الشركات لا تبلغ عن الاختراقات التي تعرض لها انظمتها خوف من فقدان عملائها و تفضل تحمل خسائر كبيرة عوضا عن فقدان الثقة و خير دليل على ذلك عمليه الاختراق التي تمثل بنك سيتي بانك </a:t>
            </a:r>
            <a:r>
              <a:rPr lang="en-US" sz="1600" dirty="0"/>
              <a:t>city bank</a:t>
            </a:r>
            <a:r>
              <a:rPr lang="ar-IQ" sz="1600" b="1" dirty="0"/>
              <a:t> من قبل شخص في روسيا </a:t>
            </a:r>
            <a:r>
              <a:rPr lang="ar-SA" sz="1600" b="1" dirty="0"/>
              <a:t>مختر</a:t>
            </a:r>
            <a:r>
              <a:rPr lang="ar-IQ" sz="1600" b="1" dirty="0"/>
              <a:t>ق</a:t>
            </a:r>
            <a:r>
              <a:rPr lang="ar-SA" sz="1600" b="1" dirty="0"/>
              <a:t> عام 2001 كبده خسائر قدرت بـ(10,000,000)عشرة ملايين دولار و لغاية الان ترفض الاقرار بها</a:t>
            </a:r>
            <a:endParaRPr lang="en-US" sz="1600" dirty="0"/>
          </a:p>
        </p:txBody>
      </p:sp>
    </p:spTree>
    <p:extLst>
      <p:ext uri="{BB962C8B-B14F-4D97-AF65-F5344CB8AC3E}">
        <p14:creationId xmlns:p14="http://schemas.microsoft.com/office/powerpoint/2010/main" val="1945119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737783" cy="6247864"/>
          </a:xfrm>
          <a:prstGeom prst="rect">
            <a:avLst/>
          </a:prstGeom>
        </p:spPr>
        <p:txBody>
          <a:bodyPr wrap="square">
            <a:spAutoFit/>
          </a:bodyPr>
          <a:lstStyle/>
          <a:p>
            <a:r>
              <a:rPr lang="ar-SA" sz="1600" b="1" dirty="0"/>
              <a:t>الحلول المقترحة للسيطرة على مخاطر التجارة الإلكترونية</a:t>
            </a:r>
            <a:endParaRPr lang="en-US" sz="1600" dirty="0"/>
          </a:p>
          <a:p>
            <a:r>
              <a:rPr lang="ar-SA" sz="1600" b="1" dirty="0"/>
              <a:t>①توخي الحذر بإعطاء المعلومات الشخصية : وذلك لعدم اعطاء المعلومات الشخصية الاهلي الجهات الموثوق بها و معرفه اسباب حاجتك الجهات لهذه المعلومات و تتضمن المعلومات الشخصية شكل الاساسي لحل من العنوان البريدي ارقام هواتف البريد الالكتروني</a:t>
            </a:r>
            <a:endParaRPr lang="en-US" sz="1600" dirty="0"/>
          </a:p>
          <a:p>
            <a:r>
              <a:rPr lang="ar-SA" sz="1600" b="1" dirty="0"/>
              <a:t>②استخدام برنامج امن للدخول الى شبكة الانترنت : من المعروف ان كل جهاز كمبيوتر يحتوي على برنامج خاص للدخول الى شبكه الانترنت و في الغالب فان هذه البرامج تحتوي على اليات يتم تداولها في الشبكة من خلالها و في كثير من الاحيان يستطيع المخترق عبر الانترنت الدخول الى ذاكره هذه البرامج و الحصول على جميع المعلومات الخاصة بالمستخدم</a:t>
            </a:r>
            <a:endParaRPr lang="en-US" sz="1600" dirty="0"/>
          </a:p>
          <a:p>
            <a:r>
              <a:rPr lang="ar-SA" sz="1600" b="1" dirty="0"/>
              <a:t>دون ان يشعر به بدي بذلك ولهذا ينصح شراء برامج خاصه يتمتع بحماية عالية لمنع المخترق من الدخول الى ذاكرته</a:t>
            </a:r>
            <a:endParaRPr lang="en-US" sz="1600" dirty="0"/>
          </a:p>
          <a:p>
            <a:r>
              <a:rPr lang="ar-SA" sz="1600" b="1" dirty="0"/>
              <a:t>③ التأكد من موقع الشركة على الشبكة يجب التأكد بان الموقع الخاص بالشركة هو الموقع المقصود وذلك للاطلاع على سياسات الشركة و التي تتضمن الموقع الامامي و الذي يتم انشاء موقع الشركة من خلاله كما انه يمكن معرفه موقع الشركة من خلال اليه التصفح و من منطقه ان هذه الاله يمكن تتبع الموقع و معرفه اسس انشاء هو في حاله عدم التمكن من تتبع هذا الموقع يكون الموقع في الغالب موقع المشكوك به</a:t>
            </a:r>
            <a:endParaRPr lang="en-US" sz="1600" dirty="0"/>
          </a:p>
          <a:p>
            <a:r>
              <a:rPr lang="ar-SA" sz="1600" b="1" dirty="0"/>
              <a:t>④ عدم استخدام بطاقات الدفع غير المضمونة يفضل استخدامات بطاقات دفع مضمونة او محمية و المقصود بذلك ان يتمتع مع تتعامل مع مصدر دارت بطاقات الدفع عبر الانترنت و اللذين بالسياسات خاصة تحمي الشخص المتعامل مسؤوليه الاستخدام غير المرخص لبطاقة من قبل الغير</a:t>
            </a:r>
            <a:endParaRPr lang="en-US" sz="1600" dirty="0"/>
          </a:p>
          <a:p>
            <a:r>
              <a:rPr lang="ar-SA" sz="1600" b="1" dirty="0"/>
              <a:t>⑤ الحذر من تنزيل برامج عبر الانترنت غير موثوقة المصدر : من المعروف ان مستخدمي الانترنت و عبر تجوله بالشبكة من مواقع متعددة يستطيع تنزيل برامج مجانيه على جهازي يتم استخدامها لأغراض كثيره مثل برامج العرض الصوتية والمرئية و اغراض كثيره يجب توخي الحذر الشديد عند تنزيل البرامج خصوصا من المواقع المشكوك بها لانها قد تكون مبرمج باليه معينه تقوم على جميع كل الامور الخاصة و الموجودة على جهازك وترحيلها الى الجهات المنشاة لتلك البرامج دونه الشعور </a:t>
            </a:r>
            <a:r>
              <a:rPr lang="ar-SA" sz="1600" b="1" dirty="0" smtClean="0"/>
              <a:t>بيها</a:t>
            </a:r>
            <a:endParaRPr lang="en-US" sz="1600" dirty="0"/>
          </a:p>
        </p:txBody>
      </p:sp>
    </p:spTree>
    <p:extLst>
      <p:ext uri="{BB962C8B-B14F-4D97-AF65-F5344CB8AC3E}">
        <p14:creationId xmlns:p14="http://schemas.microsoft.com/office/powerpoint/2010/main" val="253507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640960" cy="5355312"/>
          </a:xfrm>
          <a:prstGeom prst="rect">
            <a:avLst/>
          </a:prstGeom>
        </p:spPr>
        <p:txBody>
          <a:bodyPr wrap="square">
            <a:spAutoFit/>
          </a:bodyPr>
          <a:lstStyle/>
          <a:p>
            <a:r>
              <a:rPr lang="ar-SA" b="1" dirty="0" smtClean="0"/>
              <a:t>⑥ الحذر منا عطاء الارقام السرية : و يشمل هذا التحديث كل ارقام السرية و بشكل و بسته انواعها و خصوصا للأرقام الخاصة بدخول الشبكة عبر مزود الخدمة كمال انصحك ذلك عند انشاء الارقام السرية ان تبتعد عن الامور التقليدية بإنشاء الرقم كانت تستخدم اسمك يا و ارقام هاتفك و يفضل ان تحمل الرقم السري معقدا نوعا ما و تتضمن مجموعه من الارقام و الاحرف والرموز</a:t>
            </a:r>
            <a:endParaRPr lang="en-US" dirty="0" smtClean="0"/>
          </a:p>
          <a:p>
            <a:r>
              <a:rPr lang="ar-SA" b="1" dirty="0" smtClean="0"/>
              <a:t>كل ما كان الرقم السري معقدا كان اكتشاف صعبا في من المعروف ان قراصنة الانترنت استطاعوا بشكل مذهل انشاء برامج تكنولوجيه تعمل بنظام الاحتمالات تستطيع حل شفره الارقام السرية و بسرعه خياليه و لكنها قد تعجز عن ذلك كل ما كان الرقم معقد التكوين و تتضمن الرموز و الارقام و الاحرف كانت مقدرة تلك البرامج على فك التشفير ضئيلة جدا</a:t>
            </a:r>
            <a:endParaRPr lang="ar-IQ" b="1" dirty="0"/>
          </a:p>
          <a:p>
            <a:r>
              <a:rPr lang="ar-SA" b="1" dirty="0"/>
              <a:t>⑦ الاحتفاظ بنسخ  من العمليات و هذي تعد من الامور المهمة التي تساهم في اكتشاف السرقات و تفادي استمرارها و المقصود انت احتفظ بنسخه من عمليات الشراء التي قمت بها كم تستهلك ابها شبكه الانترنت كتاكيت باستمرار كامل التسويات الشراء مع مصدره بطاقات الذكر و المقصود هناك امران مهما و هما الاحتفاظ بنسخه من طلب الشراء و رقم الطلبية و هذا يساعد على الاتصال مع الشركة لحل المشكلة موعد التسليم و مطابقه الطلبية وبالتالي تحديد الاخرين من الاستخدامات عمر و الاستمرار التسويات حسابات الدفع يفضل ان تكون مطابقه كيك سجلات الدفع عبر الانترنت تسويه ذات طابع زمني قصير و ذلك الاكتشاف الاختراقات في وقت سريع و ايقاف اليه الدفع عند الضرورة لكي لا يستطيع المخترق الاستمرار باختراق بطاقتك</a:t>
            </a:r>
            <a:endParaRPr lang="en-US" dirty="0"/>
          </a:p>
          <a:p>
            <a:r>
              <a:rPr lang="ar-SA" b="1" dirty="0"/>
              <a:t>⑧عدم السماح للأطفال باستخدام الشبكة دون اشراف : يجب ان يكون هنالك اشراف عن الاطفال عندما يستخدمون الانترنت بخصوص النوم يستطيعون اعطاء جميع المعلومات الشخصية عن حسن نيه و التي تكون كفيل تمكين الغير من اختراق جهازك وبكل سهوله</a:t>
            </a:r>
            <a:endParaRPr lang="en-US" dirty="0"/>
          </a:p>
          <a:p>
            <a:endParaRPr lang="en-US" dirty="0"/>
          </a:p>
        </p:txBody>
      </p:sp>
    </p:spTree>
    <p:extLst>
      <p:ext uri="{BB962C8B-B14F-4D97-AF65-F5344CB8AC3E}">
        <p14:creationId xmlns:p14="http://schemas.microsoft.com/office/powerpoint/2010/main" val="44999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090" y="1196752"/>
            <a:ext cx="8784976" cy="3785652"/>
          </a:xfrm>
          <a:prstGeom prst="rect">
            <a:avLst/>
          </a:prstGeom>
        </p:spPr>
        <p:txBody>
          <a:bodyPr wrap="square">
            <a:spAutoFit/>
          </a:bodyPr>
          <a:lstStyle/>
          <a:p>
            <a:r>
              <a:rPr lang="ar-SA" sz="2400" b="1" dirty="0" smtClean="0"/>
              <a:t>⑨ استخدام المواقع المرخصة : المقصود بالمواقع المرقص تلك المواقع التي يتم تقييمها و تهيأتها من قبل طرف ثالث مؤهل بأمور الحماية حيث ان ذلك النوع من المواقع يكون مكتوب موقع الالكتروني الخاص مهني متخصص في معهد المحاسبين القانونيين الامريكي ⑩ مراقبة استخدام المواقع المحددات : المحددات هي عبارة عن رموز رقمية تساعدك بدخول الموقع دون اعادة كتابة الرقم السري و العادة ما يتم ادخاله الى الجهاز من قبل الموقع دون طلب الاذن منك بتلك الية عمل هذه المحددات بأنه عند دخولك الموقع مرة اخرى يقوم موقع بتلك المحددات الموجودة على جهازك ومطابقتها بالرقم السري و من ثم السماح بالدخول دون طلب الرقم السري و في الغالب يستطيع قراصنة الانترنت تتبع هذه المحددات على جهاز عند عندما تكون (متصل الان) وذلك بفضل برمجة جهاز على طلب الاول من قبل ان ينزل الموقع تلك المحددات </a:t>
            </a:r>
            <a:endParaRPr lang="en-US" sz="2400" dirty="0"/>
          </a:p>
        </p:txBody>
      </p:sp>
    </p:spTree>
    <p:extLst>
      <p:ext uri="{BB962C8B-B14F-4D97-AF65-F5344CB8AC3E}">
        <p14:creationId xmlns:p14="http://schemas.microsoft.com/office/powerpoint/2010/main" val="2434682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08720"/>
            <a:ext cx="7848872" cy="1477328"/>
          </a:xfrm>
          <a:prstGeom prst="rect">
            <a:avLst/>
          </a:prstGeom>
        </p:spPr>
        <p:txBody>
          <a:bodyPr wrap="square">
            <a:spAutoFit/>
          </a:bodyPr>
          <a:lstStyle/>
          <a:p>
            <a:pPr lvl="0"/>
            <a:r>
              <a:rPr lang="ar-IQ" b="1" dirty="0"/>
              <a:t>اقسام تطبيقات التجارة الإلكترونية:</a:t>
            </a:r>
            <a:endParaRPr lang="en-US" dirty="0"/>
          </a:p>
          <a:p>
            <a:pPr lvl="0"/>
            <a:r>
              <a:rPr lang="ar-IQ" b="1" dirty="0"/>
              <a:t>السوق الالكتروني : شراء وبيع المنتجات والخدمات </a:t>
            </a:r>
            <a:endParaRPr lang="en-US" dirty="0"/>
          </a:p>
          <a:p>
            <a:pPr lvl="0"/>
            <a:r>
              <a:rPr lang="ar-IQ" b="1" dirty="0"/>
              <a:t>تسهيل وتسيير تدفق المعلومات و الاتصالات : والتعاون ما بين الشركات و ما بين الأجزاء المختلفة في شركة واحدة.</a:t>
            </a:r>
            <a:endParaRPr lang="en-US" dirty="0"/>
          </a:p>
          <a:p>
            <a:pPr lvl="0"/>
            <a:r>
              <a:rPr lang="ar-IQ" b="1" dirty="0"/>
              <a:t>توفير خدمة الزبائن.</a:t>
            </a:r>
            <a:endParaRPr lang="en-US" dirty="0"/>
          </a:p>
        </p:txBody>
      </p:sp>
      <p:sp>
        <p:nvSpPr>
          <p:cNvPr id="3" name="Rectangle 2"/>
          <p:cNvSpPr/>
          <p:nvPr/>
        </p:nvSpPr>
        <p:spPr>
          <a:xfrm>
            <a:off x="683568" y="2708920"/>
            <a:ext cx="7848872" cy="2031325"/>
          </a:xfrm>
          <a:prstGeom prst="rect">
            <a:avLst/>
          </a:prstGeom>
        </p:spPr>
        <p:txBody>
          <a:bodyPr wrap="square">
            <a:spAutoFit/>
          </a:bodyPr>
          <a:lstStyle/>
          <a:p>
            <a:pPr lvl="0"/>
            <a:r>
              <a:rPr lang="ar-IQ" b="1" dirty="0"/>
              <a:t>الأسواق الإلكترونية</a:t>
            </a:r>
            <a:endParaRPr lang="en-US" dirty="0"/>
          </a:p>
          <a:p>
            <a:r>
              <a:rPr lang="en-US" b="1" dirty="0"/>
              <a:t> </a:t>
            </a:r>
            <a:r>
              <a:rPr lang="ar-IQ" b="1" dirty="0"/>
              <a:t>(السوق):</a:t>
            </a:r>
            <a:r>
              <a:rPr lang="ar-IQ" dirty="0"/>
              <a:t> </a:t>
            </a:r>
            <a:r>
              <a:rPr lang="ar-IQ" b="1" dirty="0"/>
              <a:t>عبارة عن محل من التعاملات والعلاقات من اجل تبادل المنتجات والخدمات والمعلومات والأموال .</a:t>
            </a:r>
            <a:endParaRPr lang="en-US" dirty="0" smtClean="0">
              <a:effectLst/>
            </a:endParaRPr>
          </a:p>
          <a:p>
            <a:r>
              <a:rPr lang="ar-IQ" b="1" dirty="0"/>
              <a:t>وعندما تكون هيئة السوق الإلكترونية فان مركز التجارة ليس بناية او ما شابه ذلك بل هو محل شبكي يحوي تعاملات تجارية فالمشاركين في هذه الأسواق الإلكترونية من باعة ومشترين وسماسرة ليس فقط في أماكن مختلفة بل نادر ما يعرف بعضهم البعض وطرق التواصل ما بين الافراد في السوق الإلكتروني تختلف من فرد لأخر ومن حالة لأخرى.</a:t>
            </a:r>
            <a:endParaRPr lang="en-US" dirty="0">
              <a:effectLst/>
            </a:endParaRPr>
          </a:p>
        </p:txBody>
      </p:sp>
    </p:spTree>
    <p:extLst>
      <p:ext uri="{BB962C8B-B14F-4D97-AF65-F5344CB8AC3E}">
        <p14:creationId xmlns:p14="http://schemas.microsoft.com/office/powerpoint/2010/main" val="26191944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908720"/>
            <a:ext cx="8208912" cy="4801314"/>
          </a:xfrm>
          <a:prstGeom prst="rect">
            <a:avLst/>
          </a:prstGeom>
        </p:spPr>
        <p:txBody>
          <a:bodyPr wrap="square">
            <a:spAutoFit/>
          </a:bodyPr>
          <a:lstStyle/>
          <a:p>
            <a:r>
              <a:rPr lang="ar-SA" b="1" dirty="0"/>
              <a:t>وسائل الدفع الالكتروني</a:t>
            </a:r>
            <a:endParaRPr lang="en-US" dirty="0"/>
          </a:p>
          <a:p>
            <a:r>
              <a:rPr lang="ar-SA" b="1" dirty="0"/>
              <a:t>(تعريف) الدفع الالكتروني : هو منظومة متكاملة من النظام و البرامج التي توفرها المؤسسات المالية و المصرفية بهدف تسهيل اجراءات عمليات الدفع الالكتروني الآمن و تعمل هذه المنظومة تحت مظلة من القواعد و القوانين التي تضمن سرية تأمين وحماية اجراءات الشراء وضمان وصول الخدمة</a:t>
            </a:r>
            <a:endParaRPr lang="en-US" dirty="0"/>
          </a:p>
          <a:p>
            <a:r>
              <a:rPr lang="ar-SA" b="1" dirty="0"/>
              <a:t># انواع وسائل الدفع الالكتروني :</a:t>
            </a:r>
            <a:endParaRPr lang="en-US" dirty="0"/>
          </a:p>
          <a:p>
            <a:r>
              <a:rPr lang="ar-SA" b="1" dirty="0"/>
              <a:t>① بطاقة الدفع المسبق (</a:t>
            </a:r>
            <a:r>
              <a:rPr lang="ar-IQ" b="1" dirty="0"/>
              <a:t>بطاقة الائتمان الالكترونية</a:t>
            </a:r>
            <a:r>
              <a:rPr lang="ar-SA" b="1" dirty="0"/>
              <a:t>)</a:t>
            </a:r>
            <a:endParaRPr lang="en-US" dirty="0"/>
          </a:p>
          <a:p>
            <a:r>
              <a:rPr lang="ar-SA" b="1" dirty="0"/>
              <a:t>② طريق المواقع و الحسابات الإلكترونية </a:t>
            </a:r>
            <a:endParaRPr lang="en-US" dirty="0"/>
          </a:p>
          <a:p>
            <a:r>
              <a:rPr lang="ar-SA" b="1" dirty="0"/>
              <a:t>③ الحوالات المصرفية </a:t>
            </a:r>
            <a:endParaRPr lang="en-US" dirty="0"/>
          </a:p>
          <a:p>
            <a:r>
              <a:rPr lang="ar-IQ" dirty="0"/>
              <a:t>④</a:t>
            </a:r>
            <a:r>
              <a:rPr lang="ar-IQ" b="1" dirty="0"/>
              <a:t> </a:t>
            </a:r>
            <a:r>
              <a:rPr lang="ar-SA" b="1" dirty="0"/>
              <a:t>شركات التحويل</a:t>
            </a:r>
            <a:endParaRPr lang="en-US" dirty="0"/>
          </a:p>
          <a:p>
            <a:r>
              <a:rPr lang="ar-SA" b="1" dirty="0"/>
              <a:t>① بطاقة الدفع المسبق : </a:t>
            </a:r>
            <a:endParaRPr lang="en-US" dirty="0"/>
          </a:p>
          <a:p>
            <a:r>
              <a:rPr lang="ar-SA" b="1" dirty="0"/>
              <a:t>(تعريف1 ) هي اداة دفع و سحب نقدي يصدرها بنك تجاري او مؤسسة مالية تمكن صاحبها من الشراء بأجل على ذمة مصدرها بضمان  اي من الحصول على النقد اقتراضا من مصدرها او من غيره) و تمكنه من الحصول على خدمات خاصة</a:t>
            </a:r>
            <a:endParaRPr lang="en-US" dirty="0"/>
          </a:p>
          <a:p>
            <a:r>
              <a:rPr lang="ar-SA" b="1" dirty="0"/>
              <a:t>(تعريف 2) هي بطاقه ابتدائية تقوم فكرتها على اساس ايداع مبلغ محدد في حساب بطاقتك الائتمانية مسبقة الدفع و عند القيام بعملية شراء باستخدام البطاقة يتم الخصم من الرصيد الائتماني المتوفر بها و هذا يعني عند تحصل على بطاقة ائتمان مسبقة الدفع و جديدة فان الرصيد المتوفر بها هو صفر و يحتاج الامر القيام بتعبئتها من الحساب الخاص .</a:t>
            </a:r>
            <a:endParaRPr lang="en-US" dirty="0"/>
          </a:p>
        </p:txBody>
      </p:sp>
    </p:spTree>
    <p:extLst>
      <p:ext uri="{BB962C8B-B14F-4D97-AF65-F5344CB8AC3E}">
        <p14:creationId xmlns:p14="http://schemas.microsoft.com/office/powerpoint/2010/main" val="31923569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894" y="332656"/>
            <a:ext cx="8496944" cy="4708981"/>
          </a:xfrm>
          <a:prstGeom prst="rect">
            <a:avLst/>
          </a:prstGeom>
        </p:spPr>
        <p:txBody>
          <a:bodyPr wrap="square">
            <a:spAutoFit/>
          </a:bodyPr>
          <a:lstStyle/>
          <a:p>
            <a:r>
              <a:rPr lang="ar-SA" sz="2000" b="1" dirty="0"/>
              <a:t>خصائص البطاقة الدفع المسبق</a:t>
            </a:r>
            <a:endParaRPr lang="en-US" sz="2000" dirty="0"/>
          </a:p>
          <a:p>
            <a:r>
              <a:rPr lang="ar-SA" sz="2000" b="1" dirty="0"/>
              <a:t>① الامان : بطاقات الدفع المسبق اكثر امان من حمل المال لان الرصيد المودع بها يكون قليلا فعند التعرض للاحتيال على الانترنت او اثناء السفر فان المبلغ الذي قد يضيع يكون قليل .</a:t>
            </a:r>
            <a:endParaRPr lang="en-US" sz="2000" dirty="0"/>
          </a:p>
          <a:p>
            <a:r>
              <a:rPr lang="ar-SA" sz="2000" b="1" dirty="0"/>
              <a:t>② تسهيلات الدفع , التأمين : عندما تشتري بواسطه بطاقة الائتمان الدفع المسبق  فانك تحصل على معظم المزايا التي توفرها مثل التامين على المشتريات و التامين اثناء السفر و حجز الفنادق و تأجير الانتقالات و الحالات الطارئة و الدفع الالكتروني و السحب من اجهزه الصرف الالي و تنفيذ كافه معاملات الشراء , لان شركة بطاقة الائتمان و المصرف يستفيدان من عمليات الشراء التي تقوم بها بان يحصلا على عمولة من الجهة التي باعدت نظير تقديمهم تسهيلات الدفع. </a:t>
            </a:r>
            <a:endParaRPr lang="en-US" sz="2000" dirty="0"/>
          </a:p>
          <a:p>
            <a:r>
              <a:rPr lang="ar-SA" sz="2000" b="1" dirty="0"/>
              <a:t>③ الاشتراك العائلي : يمكن للوالدين الاشتراك لأولادهما الى سن المراهقة في هذه البطاقات عن طريق تحميل البطاقة بمبلغ معين من المال و مراقبة طرق واساليب انفاق اولادهم و هذا يساعد الابناء على تطوير سلوكهم المالي و الانفاقي</a:t>
            </a:r>
            <a:endParaRPr lang="en-US" sz="2000" dirty="0"/>
          </a:p>
          <a:p>
            <a:r>
              <a:rPr lang="ar-SA" sz="2000" b="1" dirty="0"/>
              <a:t>④ تجنب تركم فوائد القروض : استخدام بطاقة الائتمان الدفع المسبق يجنب الى حد كبير من الوقوع في فخ التسهيلات المبالغ فيها التي تقدمها بعض المصارف للعميل مما قد يغرقه في عمليات الشراء دون ضوابط لدرجة ان البعض يعجز عن السداد وتراكم عليه الفوائد وتتضاعف و تصبح اكثر من قيمة القرض</a:t>
            </a:r>
            <a:endParaRPr lang="ar-IQ" sz="2000" dirty="0"/>
          </a:p>
        </p:txBody>
      </p:sp>
    </p:spTree>
    <p:extLst>
      <p:ext uri="{BB962C8B-B14F-4D97-AF65-F5344CB8AC3E}">
        <p14:creationId xmlns:p14="http://schemas.microsoft.com/office/powerpoint/2010/main" val="26988800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4600258"/>
              </p:ext>
            </p:extLst>
          </p:nvPr>
        </p:nvGraphicFramePr>
        <p:xfrm>
          <a:off x="1403648" y="260648"/>
          <a:ext cx="6708140" cy="6300090"/>
        </p:xfrm>
        <a:graphic>
          <a:graphicData uri="http://schemas.openxmlformats.org/drawingml/2006/table">
            <a:tbl>
              <a:tblPr rtl="1" firstRow="1" firstCol="1" bandRow="1">
                <a:tableStyleId>{5C22544A-7EE6-4342-B048-85BDC9FD1C3A}</a:tableStyleId>
              </a:tblPr>
              <a:tblGrid>
                <a:gridCol w="6708140"/>
              </a:tblGrid>
              <a:tr h="238760">
                <a:tc>
                  <a:txBody>
                    <a:bodyPr/>
                    <a:lstStyle/>
                    <a:p>
                      <a:pPr algn="r" rtl="1">
                        <a:lnSpc>
                          <a:spcPct val="150000"/>
                        </a:lnSpc>
                        <a:spcAft>
                          <a:spcPts val="0"/>
                        </a:spcAft>
                      </a:pPr>
                      <a:r>
                        <a:rPr lang="ar-SA" sz="2000" dirty="0">
                          <a:effectLst/>
                        </a:rPr>
                        <a:t>②عن طريق المواقع الإلكترونية و الحسابات : </a:t>
                      </a:r>
                      <a:endParaRPr lang="en-US" sz="1800" dirty="0">
                        <a:effectLst/>
                        <a:latin typeface="Calibri"/>
                        <a:ea typeface="Calibri"/>
                        <a:cs typeface="Arial"/>
                      </a:endParaRPr>
                    </a:p>
                  </a:txBody>
                  <a:tcPr marL="68580" marR="68580" marT="0" marB="0"/>
                </a:tc>
              </a:tr>
              <a:tr h="1665605">
                <a:tc>
                  <a:txBody>
                    <a:bodyPr/>
                    <a:lstStyle/>
                    <a:p>
                      <a:pPr algn="r" rtl="1">
                        <a:lnSpc>
                          <a:spcPct val="150000"/>
                        </a:lnSpc>
                        <a:spcAft>
                          <a:spcPts val="0"/>
                        </a:spcAft>
                      </a:pPr>
                      <a:r>
                        <a:rPr lang="ar-SA" sz="2000" dirty="0">
                          <a:effectLst/>
                        </a:rPr>
                        <a:t>و هي وسيلة الدفع الالكتروني عبارة عن خدمة لنقل الاموال عن طريق مواقع انترنت معينة من طرف الى الطرف الاخر و يتم استخدامها بشكل الرئيسي للتسويق الالكتروني و الشراء الامن عن طريق الانترنت ومن اهم هذه المواقع نذكر موقع </a:t>
                      </a:r>
                      <a:r>
                        <a:rPr lang="en-US" sz="2000" dirty="0">
                          <a:effectLst/>
                        </a:rPr>
                        <a:t>PayPal credit </a:t>
                      </a:r>
                      <a:endParaRPr lang="en-US" sz="1800" dirty="0">
                        <a:effectLst/>
                      </a:endParaRPr>
                    </a:p>
                    <a:p>
                      <a:pPr algn="ctr" rtl="1">
                        <a:lnSpc>
                          <a:spcPct val="150000"/>
                        </a:lnSpc>
                        <a:spcAft>
                          <a:spcPts val="0"/>
                        </a:spcAft>
                      </a:pPr>
                      <a:r>
                        <a:rPr lang="en-US" sz="2000" dirty="0">
                          <a:effectLst/>
                          <a:hlinkClick r:id="rId2"/>
                        </a:rPr>
                        <a:t>www.paypal.com</a:t>
                      </a:r>
                      <a:endParaRPr lang="en-US" sz="1800" dirty="0">
                        <a:effectLst/>
                      </a:endParaRPr>
                    </a:p>
                    <a:p>
                      <a:pPr algn="r" rtl="1">
                        <a:lnSpc>
                          <a:spcPct val="150000"/>
                        </a:lnSpc>
                        <a:spcAft>
                          <a:spcPts val="0"/>
                        </a:spcAft>
                      </a:pPr>
                      <a:r>
                        <a:rPr lang="ar-SA" sz="2000" dirty="0">
                          <a:effectLst/>
                        </a:rPr>
                        <a:t># خصائص موقع </a:t>
                      </a:r>
                      <a:r>
                        <a:rPr lang="en-US" sz="2000" dirty="0">
                          <a:effectLst/>
                        </a:rPr>
                        <a:t>PayPal credit </a:t>
                      </a:r>
                      <a:endParaRPr lang="en-US" sz="1800" dirty="0">
                        <a:effectLst/>
                      </a:endParaRPr>
                    </a:p>
                    <a:p>
                      <a:pPr algn="r" rtl="1">
                        <a:lnSpc>
                          <a:spcPct val="150000"/>
                        </a:lnSpc>
                        <a:spcAft>
                          <a:spcPts val="0"/>
                        </a:spcAft>
                      </a:pPr>
                      <a:r>
                        <a:rPr lang="ar-SA" sz="2000" dirty="0">
                          <a:effectLst/>
                        </a:rPr>
                        <a:t>① وسيله دفع   : </a:t>
                      </a:r>
                      <a:endParaRPr lang="en-US" sz="1800" dirty="0">
                        <a:effectLst/>
                      </a:endParaRPr>
                    </a:p>
                    <a:p>
                      <a:pPr algn="r" rtl="1">
                        <a:lnSpc>
                          <a:spcPct val="150000"/>
                        </a:lnSpc>
                        <a:spcAft>
                          <a:spcPts val="0"/>
                        </a:spcAft>
                      </a:pPr>
                      <a:r>
                        <a:rPr lang="ar-SA" sz="2000" dirty="0">
                          <a:effectLst/>
                        </a:rPr>
                        <a:t>② وسيله ايداع : وسيلة لاستقبال الاموال و ايداع الاموال و هذه الخاصية فتحت مجالات الواسعة لانتقال الاموال من فرد الى اخر و تعمل كوسيط بين البائع و المشتري و هي منتشرة عالمية لكنها غير متوفرة في كثير من البلدان العربية</a:t>
                      </a:r>
                      <a:endParaRPr lang="en-US" sz="1800" dirty="0">
                        <a:effectLst/>
                        <a:latin typeface="Calibri"/>
                        <a:ea typeface="Calibri"/>
                        <a:cs typeface="Arial"/>
                      </a:endParaRPr>
                    </a:p>
                  </a:txBody>
                  <a:tcPr marL="68580" marR="68580" marT="0" marB="0"/>
                </a:tc>
              </a:tr>
            </a:tbl>
          </a:graphicData>
        </a:graphic>
      </p:graphicFrame>
      <p:pic>
        <p:nvPicPr>
          <p:cNvPr id="9217" name="صورة 7" descr="Description: ÙØªÙØ¬Ø© Ø¨Ø­Ø« Ø§ÙØµÙØ± Ø¹Ù âªpaypalâ¬â"/>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305629"/>
            <a:ext cx="2200275"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566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628800"/>
            <a:ext cx="7344816" cy="3416320"/>
          </a:xfrm>
          <a:prstGeom prst="rect">
            <a:avLst/>
          </a:prstGeom>
        </p:spPr>
        <p:txBody>
          <a:bodyPr wrap="square">
            <a:spAutoFit/>
          </a:bodyPr>
          <a:lstStyle/>
          <a:p>
            <a:r>
              <a:rPr lang="ar-SA" sz="2400" b="1" dirty="0"/>
              <a:t>ثالثا - الحوالات المصرفية : </a:t>
            </a:r>
            <a:endParaRPr lang="en-US" sz="2400" dirty="0"/>
          </a:p>
          <a:p>
            <a:r>
              <a:rPr lang="ar-SA" sz="2400" b="1" dirty="0"/>
              <a:t>(التعريف) التحويلات المصرفية : هي وسيلة من وسائل الدفع الالكتروني و نوع من الخدمات التي تقوم بها المصارف في الوقت الحالي و يقصد بها العملية التي تتم بناء على طلب العميل لنقل مبلغ معين من المال الى شخص او جهة اخرى (المستفيد) و ذلك سواء نتم النقل من حساب الى حساب اخر داخل نفس المصرف او داحل فروعه او النقل بين مصرفين مختلفين كلاهما في نفس البلد او بين دولتين مختلفتين . و تترتب على الحالة الأخيرة عملية صرف العملة المحلية بالأجنبية المراد تسليمها للمستفيد </a:t>
            </a:r>
            <a:endParaRPr lang="ar-IQ" sz="2400" dirty="0"/>
          </a:p>
        </p:txBody>
      </p:sp>
    </p:spTree>
    <p:extLst>
      <p:ext uri="{BB962C8B-B14F-4D97-AF65-F5344CB8AC3E}">
        <p14:creationId xmlns:p14="http://schemas.microsoft.com/office/powerpoint/2010/main" val="1352991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28048708"/>
              </p:ext>
            </p:extLst>
          </p:nvPr>
        </p:nvGraphicFramePr>
        <p:xfrm>
          <a:off x="768988" y="346246"/>
          <a:ext cx="7342800" cy="4522915"/>
        </p:xfrm>
        <a:graphic>
          <a:graphicData uri="http://schemas.openxmlformats.org/drawingml/2006/table">
            <a:tbl>
              <a:tblPr rtl="1" firstRow="1" firstCol="1" bandRow="1">
                <a:tableStyleId>{5C22544A-7EE6-4342-B048-85BDC9FD1C3A}</a:tableStyleId>
              </a:tblPr>
              <a:tblGrid>
                <a:gridCol w="7342800"/>
              </a:tblGrid>
              <a:tr h="4301787">
                <a:tc>
                  <a:txBody>
                    <a:bodyPr/>
                    <a:lstStyle/>
                    <a:p>
                      <a:pPr algn="r" rtl="1">
                        <a:lnSpc>
                          <a:spcPct val="150000"/>
                        </a:lnSpc>
                        <a:spcAft>
                          <a:spcPts val="0"/>
                        </a:spcAft>
                      </a:pPr>
                      <a:r>
                        <a:rPr lang="ar-SA" sz="2000" dirty="0">
                          <a:effectLst/>
                        </a:rPr>
                        <a:t>رابعا - شركات التحويل : هو نظام الدفع النقدي السريع التي تتيح امكانية استلام الدفعات من خلال خدمات تحويل الاموال من العالمية وذلك بتحصيلها من الوكيل المحلي للشركة المتعامل معها خلال يوم او اكثر وهذا يعني ان العميل لن يضطر للانتظار وصول الشيك عبر البريد و له مميزات اخرى وهو ان رسومه المصرفية منخفضة , كما توفر الشركة التحويل اختيار الدفع النقدي بالعملة التي تريدها سواء بالدولار الامريكي او بالعملة المحلية ونذكر افضل او اهم وسيط هو</a:t>
                      </a:r>
                      <a:r>
                        <a:rPr lang="ar-SA" sz="1800" dirty="0">
                          <a:effectLst/>
                        </a:rPr>
                        <a:t> </a:t>
                      </a:r>
                      <a:r>
                        <a:rPr lang="en-US" sz="2000" dirty="0">
                          <a:effectLst/>
                        </a:rPr>
                        <a:t>western union</a:t>
                      </a:r>
                      <a:endParaRPr lang="en-US" sz="1800" dirty="0">
                        <a:effectLst/>
                      </a:endParaRPr>
                    </a:p>
                    <a:p>
                      <a:pPr algn="ctr" rtl="1">
                        <a:lnSpc>
                          <a:spcPct val="150000"/>
                        </a:lnSpc>
                        <a:spcAft>
                          <a:spcPts val="0"/>
                        </a:spcAft>
                      </a:pPr>
                      <a:r>
                        <a:rPr lang="en-US" sz="2000" dirty="0">
                          <a:effectLst/>
                        </a:rPr>
                        <a:t>  </a:t>
                      </a:r>
                      <a:r>
                        <a:rPr lang="en-US" sz="2000" u="sng" dirty="0">
                          <a:effectLst/>
                          <a:hlinkClick r:id="rId2"/>
                        </a:rPr>
                        <a:t>www.westernunion.com</a:t>
                      </a:r>
                      <a:endParaRPr lang="en-US" sz="1800" dirty="0">
                        <a:effectLst/>
                        <a:latin typeface="Calibri"/>
                        <a:ea typeface="Calibri"/>
                        <a:cs typeface="Arial"/>
                      </a:endParaRPr>
                    </a:p>
                  </a:txBody>
                  <a:tcPr marL="68580" marR="68580" marT="0" marB="0"/>
                </a:tc>
              </a:tr>
            </a:tbl>
          </a:graphicData>
        </a:graphic>
      </p:graphicFrame>
      <p:pic>
        <p:nvPicPr>
          <p:cNvPr id="10241" name="صورة 4" descr="Description: ÙØªÙØ¬Ø© Ø¨Ø­Ø« Ø§ÙØµÙØ± Ø¹Ù âªwestern union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5157192"/>
            <a:ext cx="4176464" cy="143981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1217613" y="31765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07530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72425783"/>
              </p:ext>
            </p:extLst>
          </p:nvPr>
        </p:nvGraphicFramePr>
        <p:xfrm>
          <a:off x="251520" y="368869"/>
          <a:ext cx="8513800" cy="6437460"/>
        </p:xfrm>
        <a:graphic>
          <a:graphicData uri="http://schemas.openxmlformats.org/drawingml/2006/table">
            <a:tbl>
              <a:tblPr rtl="1" firstRow="1" firstCol="1" bandRow="1">
                <a:tableStyleId>{5C22544A-7EE6-4342-B048-85BDC9FD1C3A}</a:tableStyleId>
              </a:tblPr>
              <a:tblGrid>
                <a:gridCol w="843068"/>
                <a:gridCol w="3731004"/>
                <a:gridCol w="3939728"/>
              </a:tblGrid>
              <a:tr h="598474">
                <a:tc>
                  <a:txBody>
                    <a:bodyPr/>
                    <a:lstStyle/>
                    <a:p>
                      <a:pPr algn="ctr" rtl="1">
                        <a:lnSpc>
                          <a:spcPct val="115000"/>
                        </a:lnSpc>
                        <a:spcAft>
                          <a:spcPts val="0"/>
                        </a:spcAft>
                      </a:pPr>
                      <a:r>
                        <a:rPr lang="ar-SA" sz="1100" dirty="0">
                          <a:effectLst/>
                        </a:rPr>
                        <a:t>العناصر المشتركة</a:t>
                      </a:r>
                      <a:endParaRPr lang="en-US" sz="1100" dirty="0">
                        <a:effectLst/>
                        <a:latin typeface="Calibri"/>
                        <a:ea typeface="Calibri"/>
                        <a:cs typeface="Arial"/>
                      </a:endParaRPr>
                    </a:p>
                  </a:txBody>
                  <a:tcPr marL="3275" marR="3275" marT="0" marB="0"/>
                </a:tc>
                <a:tc>
                  <a:txBody>
                    <a:bodyPr/>
                    <a:lstStyle/>
                    <a:p>
                      <a:pPr algn="ctr" rtl="1">
                        <a:lnSpc>
                          <a:spcPct val="115000"/>
                        </a:lnSpc>
                        <a:spcAft>
                          <a:spcPts val="0"/>
                        </a:spcAft>
                      </a:pPr>
                      <a:r>
                        <a:rPr lang="ar-SA" sz="1100" dirty="0">
                          <a:effectLst/>
                        </a:rPr>
                        <a:t>الطبيعة و التكوين</a:t>
                      </a:r>
                      <a:endParaRPr lang="en-US" sz="1100" dirty="0">
                        <a:effectLst/>
                        <a:latin typeface="Calibri"/>
                        <a:ea typeface="Calibri"/>
                        <a:cs typeface="Arial"/>
                      </a:endParaRPr>
                    </a:p>
                  </a:txBody>
                  <a:tcPr marL="3275" marR="3275" marT="0" marB="0"/>
                </a:tc>
                <a:tc>
                  <a:txBody>
                    <a:bodyPr/>
                    <a:lstStyle/>
                    <a:p>
                      <a:pPr algn="ctr" rtl="1">
                        <a:lnSpc>
                          <a:spcPct val="115000"/>
                        </a:lnSpc>
                        <a:spcAft>
                          <a:spcPts val="0"/>
                        </a:spcAft>
                      </a:pPr>
                      <a:r>
                        <a:rPr lang="ar-SA" sz="1100">
                          <a:effectLst/>
                        </a:rPr>
                        <a:t>التكوين و الدور في السوق الالكتروني</a:t>
                      </a:r>
                      <a:endParaRPr lang="en-US" sz="1100">
                        <a:effectLst/>
                        <a:latin typeface="Calibri"/>
                        <a:ea typeface="Calibri"/>
                        <a:cs typeface="Arial"/>
                      </a:endParaRPr>
                    </a:p>
                  </a:txBody>
                  <a:tcPr marL="3275" marR="3275" marT="0" marB="0"/>
                </a:tc>
              </a:tr>
              <a:tr h="336642">
                <a:tc>
                  <a:txBody>
                    <a:bodyPr/>
                    <a:lstStyle/>
                    <a:p>
                      <a:pPr algn="r" rtl="1">
                        <a:lnSpc>
                          <a:spcPct val="115000"/>
                        </a:lnSpc>
                        <a:spcAft>
                          <a:spcPts val="0"/>
                        </a:spcAft>
                      </a:pPr>
                      <a:r>
                        <a:rPr lang="en-US" sz="1100">
                          <a:effectLst/>
                        </a:rPr>
                        <a:t>1</a:t>
                      </a:r>
                      <a:r>
                        <a:rPr lang="ar-IQ" sz="1100">
                          <a:effectLst/>
                        </a:rPr>
                        <a:t>) </a:t>
                      </a:r>
                      <a:r>
                        <a:rPr lang="ar-SA" sz="1100">
                          <a:effectLst/>
                        </a:rPr>
                        <a:t>الزبون</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SA" sz="1100" dirty="0">
                          <a:effectLst/>
                        </a:rPr>
                        <a:t>يستخدم الملايين من الزبائن يوميا شبكة الانترنت في الاتي :</a:t>
                      </a:r>
                      <a:endParaRPr lang="en-US" sz="1100" dirty="0">
                        <a:effectLst/>
                      </a:endParaRPr>
                    </a:p>
                    <a:p>
                      <a:pPr algn="r" rtl="1">
                        <a:lnSpc>
                          <a:spcPct val="115000"/>
                        </a:lnSpc>
                        <a:spcAft>
                          <a:spcPts val="0"/>
                        </a:spcAft>
                      </a:pPr>
                      <a:r>
                        <a:rPr lang="ar-SA" sz="1100" dirty="0">
                          <a:effectLst/>
                        </a:rPr>
                        <a:t> </a:t>
                      </a:r>
                      <a:endParaRPr lang="en-US" sz="1200" dirty="0">
                        <a:effectLst/>
                      </a:endParaRPr>
                    </a:p>
                    <a:p>
                      <a:pPr algn="r" rtl="1">
                        <a:lnSpc>
                          <a:spcPct val="115000"/>
                        </a:lnSpc>
                        <a:spcAft>
                          <a:spcPts val="0"/>
                        </a:spcAft>
                      </a:pPr>
                      <a:r>
                        <a:rPr lang="ar-SA" sz="1200" dirty="0">
                          <a:effectLst/>
                        </a:rPr>
                        <a:t>ملاحظة : استطاعت الشركات الكبيرة ان تحصل على العدد الاكبر من الزبائن حيث تبين ان أكثر من </a:t>
                      </a:r>
                      <a:r>
                        <a:rPr lang="en-US" sz="1200" dirty="0">
                          <a:effectLst/>
                        </a:rPr>
                        <a:t>%85 </a:t>
                      </a:r>
                      <a:r>
                        <a:rPr lang="ar-SA" sz="1200" dirty="0">
                          <a:effectLst/>
                        </a:rPr>
                        <a:t>من انشطة</a:t>
                      </a:r>
                      <a:endParaRPr lang="en-US" sz="1200" dirty="0">
                        <a:effectLst/>
                      </a:endParaRPr>
                    </a:p>
                    <a:p>
                      <a:pPr algn="r" rtl="1">
                        <a:lnSpc>
                          <a:spcPct val="115000"/>
                        </a:lnSpc>
                        <a:spcAft>
                          <a:spcPts val="0"/>
                        </a:spcAft>
                      </a:pPr>
                      <a:r>
                        <a:rPr lang="ar-SA" sz="1200" dirty="0">
                          <a:effectLst/>
                        </a:rPr>
                        <a:t>التجارة الإلكترونية تعود للشركات الكبرى</a:t>
                      </a:r>
                      <a:endParaRPr lang="en-US" sz="1200" dirty="0">
                        <a:effectLst/>
                        <a:latin typeface="Calibri"/>
                        <a:ea typeface="Calibri"/>
                        <a:cs typeface="Arial"/>
                      </a:endParaRPr>
                    </a:p>
                  </a:txBody>
                  <a:tcPr marL="3275" marR="3275" marT="0" marB="0"/>
                </a:tc>
                <a:tc>
                  <a:txBody>
                    <a:bodyPr/>
                    <a:lstStyle/>
                    <a:p>
                      <a:pPr marL="342900" lvl="0" indent="-342900" algn="r" rtl="1">
                        <a:lnSpc>
                          <a:spcPct val="115000"/>
                        </a:lnSpc>
                        <a:spcAft>
                          <a:spcPts val="0"/>
                        </a:spcAft>
                        <a:buClr>
                          <a:srgbClr val="FF0000"/>
                        </a:buClr>
                        <a:buFont typeface="+mj-lt"/>
                        <a:buAutoNum type="arabicParenR"/>
                      </a:pPr>
                      <a:r>
                        <a:rPr lang="ar-SA" sz="1100">
                          <a:effectLst/>
                        </a:rPr>
                        <a:t>البحث عن منتجات وخدمات مقدمة في الاعلانات</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البحث عن منتجات بمواصفات خاصة</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طلب كميات من المنتجات بعروض مميزة</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البحث عن معلومات تفصيلية عن المنتجات للمقارنة والمزايدة او المفاوضة مع الاخرين للحصول عليها</a:t>
                      </a:r>
                      <a:endParaRPr lang="en-US" sz="1100">
                        <a:effectLst/>
                        <a:latin typeface="Calibri"/>
                        <a:ea typeface="Calibri"/>
                        <a:cs typeface="Arial"/>
                      </a:endParaRPr>
                    </a:p>
                  </a:txBody>
                  <a:tcPr marL="3275" marR="3275" marT="0" marB="0"/>
                </a:tc>
              </a:tr>
              <a:tr h="336642">
                <a:tc>
                  <a:txBody>
                    <a:bodyPr/>
                    <a:lstStyle/>
                    <a:p>
                      <a:pPr algn="r" rtl="1">
                        <a:lnSpc>
                          <a:spcPct val="115000"/>
                        </a:lnSpc>
                        <a:spcAft>
                          <a:spcPts val="0"/>
                        </a:spcAft>
                      </a:pPr>
                      <a:r>
                        <a:rPr lang="ar-SA" sz="1100">
                          <a:effectLst/>
                        </a:rPr>
                        <a:t>2) البائع</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IQ" sz="1100">
                          <a:effectLst/>
                        </a:rPr>
                        <a:t> </a:t>
                      </a:r>
                      <a:endParaRPr lang="en-US" sz="1100">
                        <a:effectLst/>
                        <a:latin typeface="Calibri"/>
                        <a:ea typeface="Calibri"/>
                        <a:cs typeface="Arial"/>
                      </a:endParaRPr>
                    </a:p>
                  </a:txBody>
                  <a:tcPr marL="3275" marR="3275" marT="0" marB="0"/>
                </a:tc>
                <a:tc>
                  <a:txBody>
                    <a:bodyPr/>
                    <a:lstStyle/>
                    <a:p>
                      <a:pPr marL="342900" lvl="0" indent="-342900" algn="r" rtl="1">
                        <a:lnSpc>
                          <a:spcPct val="115000"/>
                        </a:lnSpc>
                        <a:spcAft>
                          <a:spcPts val="0"/>
                        </a:spcAft>
                        <a:buClr>
                          <a:srgbClr val="FF0000"/>
                        </a:buClr>
                        <a:buFont typeface="+mj-lt"/>
                        <a:buAutoNum type="arabicParenR"/>
                      </a:pPr>
                      <a:r>
                        <a:rPr lang="ar-SA" sz="1100">
                          <a:effectLst/>
                        </a:rPr>
                        <a:t>تقديم عروض متنوعة لمنتجات عديدة </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الاعلان عنها على شبكة الانترنت</a:t>
                      </a:r>
                      <a:endParaRPr lang="en-US" sz="1100">
                        <a:effectLst/>
                        <a:latin typeface="Calibri"/>
                        <a:ea typeface="Calibri"/>
                        <a:cs typeface="Arial"/>
                      </a:endParaRPr>
                    </a:p>
                  </a:txBody>
                  <a:tcPr marL="3275" marR="3275" marT="0" marB="0"/>
                </a:tc>
              </a:tr>
              <a:tr h="635879">
                <a:tc>
                  <a:txBody>
                    <a:bodyPr/>
                    <a:lstStyle/>
                    <a:p>
                      <a:pPr algn="r" rtl="1">
                        <a:lnSpc>
                          <a:spcPct val="115000"/>
                        </a:lnSpc>
                        <a:spcAft>
                          <a:spcPts val="0"/>
                        </a:spcAft>
                      </a:pPr>
                      <a:r>
                        <a:rPr lang="en-US" sz="1100">
                          <a:effectLst/>
                        </a:rPr>
                        <a:t>(3</a:t>
                      </a:r>
                      <a:r>
                        <a:rPr lang="ar-SA" sz="1100">
                          <a:effectLst/>
                        </a:rPr>
                        <a:t>البنية التحتية </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SA" sz="1100">
                          <a:effectLst/>
                        </a:rPr>
                        <a:t>الشبكات الإلكترونية </a:t>
                      </a:r>
                      <a:endParaRPr lang="en-US" sz="1100">
                        <a:effectLst/>
                      </a:endParaRPr>
                    </a:p>
                    <a:p>
                      <a:pPr algn="r" rtl="1">
                        <a:lnSpc>
                          <a:spcPct val="115000"/>
                        </a:lnSpc>
                        <a:spcAft>
                          <a:spcPts val="0"/>
                        </a:spcAft>
                      </a:pPr>
                      <a:r>
                        <a:rPr lang="ar-SA" sz="1100">
                          <a:effectLst/>
                        </a:rPr>
                        <a:t>الاجهزة الإلكترونية</a:t>
                      </a:r>
                      <a:endParaRPr lang="en-US" sz="1100">
                        <a:effectLst/>
                      </a:endParaRPr>
                    </a:p>
                    <a:p>
                      <a:pPr algn="r" rtl="1">
                        <a:lnSpc>
                          <a:spcPct val="115000"/>
                        </a:lnSpc>
                        <a:spcAft>
                          <a:spcPts val="0"/>
                        </a:spcAft>
                      </a:pPr>
                      <a:r>
                        <a:rPr lang="ar-SA" sz="1100">
                          <a:effectLst/>
                        </a:rPr>
                        <a:t> والبرمجيات .....وغيرها </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SA" sz="1100" dirty="0">
                          <a:effectLst/>
                        </a:rPr>
                        <a:t>إنجاح العمليات بين البائع والمشتري</a:t>
                      </a:r>
                      <a:endParaRPr lang="en-US" sz="1100" dirty="0">
                        <a:effectLst/>
                        <a:latin typeface="Calibri"/>
                        <a:ea typeface="Calibri"/>
                        <a:cs typeface="Arial"/>
                      </a:endParaRPr>
                    </a:p>
                  </a:txBody>
                  <a:tcPr marL="3275" marR="3275" marT="0" marB="0"/>
                </a:tc>
              </a:tr>
              <a:tr h="598474">
                <a:tc>
                  <a:txBody>
                    <a:bodyPr/>
                    <a:lstStyle/>
                    <a:p>
                      <a:pPr algn="r" rtl="1">
                        <a:lnSpc>
                          <a:spcPct val="115000"/>
                        </a:lnSpc>
                        <a:spcAft>
                          <a:spcPts val="0"/>
                        </a:spcAft>
                      </a:pPr>
                      <a:r>
                        <a:rPr lang="ar-SA" sz="1100">
                          <a:effectLst/>
                        </a:rPr>
                        <a:t>4) البائع الامامي</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SA" sz="1100" dirty="0">
                          <a:effectLst/>
                        </a:rPr>
                        <a:t>مواقع البيع </a:t>
                      </a:r>
                      <a:endParaRPr lang="en-US" sz="1100" dirty="0">
                        <a:effectLst/>
                      </a:endParaRPr>
                    </a:p>
                    <a:p>
                      <a:pPr algn="r" rtl="1">
                        <a:lnSpc>
                          <a:spcPct val="115000"/>
                        </a:lnSpc>
                        <a:spcAft>
                          <a:spcPts val="0"/>
                        </a:spcAft>
                      </a:pPr>
                      <a:r>
                        <a:rPr lang="ar-SA" sz="1100" dirty="0">
                          <a:effectLst/>
                        </a:rPr>
                        <a:t>الكتالوجات الإلكترونية </a:t>
                      </a:r>
                      <a:endParaRPr lang="en-US" sz="1100" dirty="0">
                        <a:effectLst/>
                      </a:endParaRPr>
                    </a:p>
                    <a:p>
                      <a:pPr algn="r" rtl="1">
                        <a:lnSpc>
                          <a:spcPct val="115000"/>
                        </a:lnSpc>
                        <a:spcAft>
                          <a:spcPts val="0"/>
                        </a:spcAft>
                      </a:pPr>
                      <a:r>
                        <a:rPr lang="ar-SA" sz="1100" dirty="0">
                          <a:effectLst/>
                        </a:rPr>
                        <a:t>سجلات التسوق </a:t>
                      </a:r>
                      <a:endParaRPr lang="en-US" sz="1100" dirty="0">
                        <a:effectLst/>
                      </a:endParaRPr>
                    </a:p>
                    <a:p>
                      <a:pPr algn="r" rtl="1">
                        <a:lnSpc>
                          <a:spcPct val="115000"/>
                        </a:lnSpc>
                        <a:spcAft>
                          <a:spcPts val="0"/>
                        </a:spcAft>
                      </a:pPr>
                      <a:r>
                        <a:rPr lang="ar-SA" sz="1100" dirty="0">
                          <a:effectLst/>
                        </a:rPr>
                        <a:t>موقع البحث </a:t>
                      </a:r>
                      <a:endParaRPr lang="en-US" sz="1100" dirty="0">
                        <a:effectLst/>
                      </a:endParaRPr>
                    </a:p>
                    <a:p>
                      <a:pPr algn="r" rtl="1">
                        <a:lnSpc>
                          <a:spcPct val="115000"/>
                        </a:lnSpc>
                        <a:spcAft>
                          <a:spcPts val="0"/>
                        </a:spcAft>
                      </a:pPr>
                      <a:r>
                        <a:rPr lang="ar-SA" sz="1100" dirty="0">
                          <a:effectLst/>
                        </a:rPr>
                        <a:t>مواقع المزادات </a:t>
                      </a:r>
                      <a:endParaRPr lang="en-US" sz="1100" dirty="0">
                        <a:effectLst/>
                      </a:endParaRPr>
                    </a:p>
                    <a:p>
                      <a:pPr algn="r" rtl="1">
                        <a:lnSpc>
                          <a:spcPct val="115000"/>
                        </a:lnSpc>
                        <a:spcAft>
                          <a:spcPts val="0"/>
                        </a:spcAft>
                      </a:pPr>
                      <a:r>
                        <a:rPr lang="ar-SA" sz="1100" dirty="0">
                          <a:effectLst/>
                        </a:rPr>
                        <a:t>بوابات التعاملات المالية</a:t>
                      </a:r>
                      <a:r>
                        <a:rPr lang="en-US" sz="1100" dirty="0">
                          <a:effectLst/>
                        </a:rPr>
                        <a:t>.</a:t>
                      </a:r>
                      <a:endParaRPr lang="en-US" sz="1100" dirty="0">
                        <a:effectLst/>
                        <a:latin typeface="Calibri"/>
                        <a:ea typeface="Calibri"/>
                        <a:cs typeface="Arial"/>
                      </a:endParaRPr>
                    </a:p>
                  </a:txBody>
                  <a:tcPr marL="3275" marR="3275" marT="0" marB="0"/>
                </a:tc>
                <a:tc>
                  <a:txBody>
                    <a:bodyPr/>
                    <a:lstStyle/>
                    <a:p>
                      <a:pPr algn="r" rtl="1">
                        <a:lnSpc>
                          <a:spcPct val="115000"/>
                        </a:lnSpc>
                        <a:spcAft>
                          <a:spcPts val="0"/>
                        </a:spcAft>
                      </a:pPr>
                      <a:r>
                        <a:rPr lang="ar-SA" sz="1100" dirty="0">
                          <a:effectLst/>
                        </a:rPr>
                        <a:t>توفير المعلومات</a:t>
                      </a:r>
                      <a:endParaRPr lang="en-US" sz="1100" dirty="0">
                        <a:effectLst/>
                        <a:latin typeface="Calibri"/>
                        <a:ea typeface="Calibri"/>
                        <a:cs typeface="Arial"/>
                      </a:endParaRPr>
                    </a:p>
                  </a:txBody>
                  <a:tcPr marL="3275" marR="3275" marT="0" marB="0"/>
                </a:tc>
              </a:tr>
              <a:tr h="635879">
                <a:tc>
                  <a:txBody>
                    <a:bodyPr/>
                    <a:lstStyle/>
                    <a:p>
                      <a:pPr algn="r" rtl="1">
                        <a:lnSpc>
                          <a:spcPct val="115000"/>
                        </a:lnSpc>
                        <a:spcAft>
                          <a:spcPts val="0"/>
                        </a:spcAft>
                      </a:pPr>
                      <a:r>
                        <a:rPr lang="ar-SA" sz="1100">
                          <a:effectLst/>
                        </a:rPr>
                        <a:t>5) البائع الخلفي  </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IQ" sz="1100">
                          <a:effectLst/>
                        </a:rPr>
                        <a:t> </a:t>
                      </a:r>
                      <a:endParaRPr lang="en-US" sz="1100">
                        <a:effectLst/>
                        <a:latin typeface="Calibri"/>
                        <a:ea typeface="Calibri"/>
                        <a:cs typeface="Arial"/>
                      </a:endParaRPr>
                    </a:p>
                  </a:txBody>
                  <a:tcPr marL="3275" marR="3275" marT="0" marB="0"/>
                </a:tc>
                <a:tc>
                  <a:txBody>
                    <a:bodyPr/>
                    <a:lstStyle/>
                    <a:p>
                      <a:pPr marL="342900" lvl="0" indent="-342900" algn="r" rtl="1">
                        <a:lnSpc>
                          <a:spcPct val="115000"/>
                        </a:lnSpc>
                        <a:spcAft>
                          <a:spcPts val="0"/>
                        </a:spcAft>
                        <a:buClr>
                          <a:srgbClr val="FF0000"/>
                        </a:buClr>
                        <a:buFont typeface="+mj-lt"/>
                        <a:buAutoNum type="arabicParenR"/>
                      </a:pPr>
                      <a:r>
                        <a:rPr lang="ar-SA" sz="1100">
                          <a:effectLst/>
                        </a:rPr>
                        <a:t>استلام طلبات التفاوض</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تقيد الطلبات </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ادارة عمليات التخزين </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تجهيز الطلبات للشحن </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توصيلها الطلبات للمستهلك </a:t>
                      </a:r>
                      <a:r>
                        <a:rPr lang="en-US" sz="1100">
                          <a:effectLst/>
                        </a:rPr>
                        <a:t>.</a:t>
                      </a:r>
                    </a:p>
                    <a:p>
                      <a:pPr marL="342900" lvl="0" indent="-342900" algn="r" rtl="1">
                        <a:lnSpc>
                          <a:spcPct val="115000"/>
                        </a:lnSpc>
                        <a:spcAft>
                          <a:spcPts val="0"/>
                        </a:spcAft>
                        <a:buClr>
                          <a:srgbClr val="FF0000"/>
                        </a:buClr>
                        <a:buFont typeface="+mj-lt"/>
                        <a:buAutoNum type="arabicParenR"/>
                      </a:pPr>
                      <a:r>
                        <a:rPr lang="ar-SA" sz="1100">
                          <a:effectLst/>
                        </a:rPr>
                        <a:t>التعامل مع الموردين</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والمحاسبة الادارية والمالية</a:t>
                      </a:r>
                      <a:endParaRPr lang="en-US" sz="1100">
                        <a:effectLst/>
                        <a:latin typeface="Calibri"/>
                        <a:ea typeface="Calibri"/>
                        <a:cs typeface="Arial"/>
                      </a:endParaRPr>
                    </a:p>
                  </a:txBody>
                  <a:tcPr marL="3275" marR="3275" marT="0" marB="0"/>
                </a:tc>
              </a:tr>
              <a:tr h="336642">
                <a:tc>
                  <a:txBody>
                    <a:bodyPr/>
                    <a:lstStyle/>
                    <a:p>
                      <a:pPr algn="r" rtl="1">
                        <a:lnSpc>
                          <a:spcPct val="115000"/>
                        </a:lnSpc>
                        <a:spcAft>
                          <a:spcPts val="0"/>
                        </a:spcAft>
                      </a:pPr>
                      <a:r>
                        <a:rPr lang="ar-SA" sz="1100">
                          <a:effectLst/>
                        </a:rPr>
                        <a:t>6) الوسيط</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SA" sz="1100">
                          <a:effectLst/>
                        </a:rPr>
                        <a:t>هو الطرف الثالث بين البائع  والمشتري </a:t>
                      </a:r>
                      <a:endParaRPr lang="en-US" sz="1100">
                        <a:effectLst/>
                      </a:endParaRPr>
                    </a:p>
                    <a:p>
                      <a:pPr algn="r" rtl="1">
                        <a:lnSpc>
                          <a:spcPct val="115000"/>
                        </a:lnSpc>
                        <a:spcAft>
                          <a:spcPts val="0"/>
                        </a:spcAft>
                      </a:pPr>
                      <a:r>
                        <a:rPr lang="ar-SA" sz="1100">
                          <a:effectLst/>
                        </a:rPr>
                        <a:t>يقوم كحلقة وصل بين البائع والمشتري</a:t>
                      </a:r>
                      <a:endParaRPr lang="en-US" sz="1100">
                        <a:effectLst/>
                        <a:latin typeface="Calibri"/>
                        <a:ea typeface="Calibri"/>
                        <a:cs typeface="Arial"/>
                      </a:endParaRPr>
                    </a:p>
                  </a:txBody>
                  <a:tcPr marL="3275" marR="3275" marT="0" marB="0"/>
                </a:tc>
                <a:tc>
                  <a:txBody>
                    <a:bodyPr/>
                    <a:lstStyle/>
                    <a:p>
                      <a:pPr marL="342900" lvl="0" indent="-342900" algn="r" rtl="1">
                        <a:lnSpc>
                          <a:spcPct val="115000"/>
                        </a:lnSpc>
                        <a:spcAft>
                          <a:spcPts val="0"/>
                        </a:spcAft>
                        <a:buClr>
                          <a:srgbClr val="FF0000"/>
                        </a:buClr>
                        <a:buFont typeface="+mj-lt"/>
                        <a:buAutoNum type="arabicParenR"/>
                      </a:pPr>
                      <a:r>
                        <a:rPr lang="ar-SA" sz="1100">
                          <a:effectLst/>
                        </a:rPr>
                        <a:t>توفير خدمات البنية التحتية ومساعدة البائع والمشتري </a:t>
                      </a:r>
                      <a:endParaRPr lang="en-US" sz="1100">
                        <a:effectLst/>
                      </a:endParaRPr>
                    </a:p>
                    <a:p>
                      <a:pPr marL="342900" lvl="0" indent="-342900" algn="r" rtl="1">
                        <a:lnSpc>
                          <a:spcPct val="115000"/>
                        </a:lnSpc>
                        <a:spcAft>
                          <a:spcPts val="0"/>
                        </a:spcAft>
                        <a:buClr>
                          <a:srgbClr val="FF0000"/>
                        </a:buClr>
                        <a:buFont typeface="+mj-lt"/>
                        <a:buAutoNum type="arabicParenR"/>
                      </a:pPr>
                      <a:r>
                        <a:rPr lang="ar-SA" sz="1100">
                          <a:effectLst/>
                        </a:rPr>
                        <a:t>أجراء العمليات بين البائع والمشتري بصورة كاملة وسريعة</a:t>
                      </a:r>
                      <a:endParaRPr lang="en-US" sz="1100">
                        <a:effectLst/>
                        <a:latin typeface="Calibri"/>
                        <a:ea typeface="Calibri"/>
                        <a:cs typeface="Arial"/>
                      </a:endParaRPr>
                    </a:p>
                  </a:txBody>
                  <a:tcPr marL="3275" marR="3275" marT="0" marB="0"/>
                </a:tc>
              </a:tr>
              <a:tr h="523665">
                <a:tc>
                  <a:txBody>
                    <a:bodyPr/>
                    <a:lstStyle/>
                    <a:p>
                      <a:pPr algn="r" rtl="1">
                        <a:lnSpc>
                          <a:spcPct val="115000"/>
                        </a:lnSpc>
                        <a:spcAft>
                          <a:spcPts val="0"/>
                        </a:spcAft>
                      </a:pPr>
                      <a:r>
                        <a:rPr lang="en-US" sz="1100" dirty="0">
                          <a:effectLst/>
                        </a:rPr>
                        <a:t> (7</a:t>
                      </a:r>
                      <a:r>
                        <a:rPr lang="ar-SA" sz="1100" dirty="0">
                          <a:effectLst/>
                        </a:rPr>
                        <a:t>شركاء العمل</a:t>
                      </a:r>
                      <a:endParaRPr lang="en-US" sz="1100" dirty="0">
                        <a:effectLst/>
                        <a:latin typeface="Calibri"/>
                        <a:ea typeface="Calibri"/>
                        <a:cs typeface="Arial"/>
                      </a:endParaRPr>
                    </a:p>
                  </a:txBody>
                  <a:tcPr marL="3275" marR="3275" marT="0" marB="0"/>
                </a:tc>
                <a:tc>
                  <a:txBody>
                    <a:bodyPr/>
                    <a:lstStyle/>
                    <a:p>
                      <a:pPr algn="r" rtl="1">
                        <a:lnSpc>
                          <a:spcPct val="115000"/>
                        </a:lnSpc>
                        <a:spcAft>
                          <a:spcPts val="0"/>
                        </a:spcAft>
                      </a:pPr>
                      <a:r>
                        <a:rPr lang="ar-SA" sz="1100" dirty="0">
                          <a:effectLst/>
                        </a:rPr>
                        <a:t>مسؤولي الشحن و الموردين</a:t>
                      </a:r>
                      <a:endParaRPr lang="en-US" sz="1100" dirty="0">
                        <a:effectLst/>
                        <a:latin typeface="Calibri"/>
                        <a:ea typeface="Calibri"/>
                        <a:cs typeface="Arial"/>
                      </a:endParaRPr>
                    </a:p>
                  </a:txBody>
                  <a:tcPr marL="3275" marR="3275" marT="0" marB="0"/>
                </a:tc>
                <a:tc>
                  <a:txBody>
                    <a:bodyPr/>
                    <a:lstStyle/>
                    <a:p>
                      <a:pPr algn="r" rtl="1">
                        <a:lnSpc>
                          <a:spcPct val="115000"/>
                        </a:lnSpc>
                        <a:spcAft>
                          <a:spcPts val="0"/>
                        </a:spcAft>
                      </a:pPr>
                      <a:r>
                        <a:rPr lang="ar-SA" sz="1100">
                          <a:effectLst/>
                        </a:rPr>
                        <a:t>إنجاح العمليات بين البائع والمشتري</a:t>
                      </a:r>
                      <a:endParaRPr lang="en-US" sz="1100">
                        <a:effectLst/>
                        <a:latin typeface="Calibri"/>
                        <a:ea typeface="Calibri"/>
                        <a:cs typeface="Arial"/>
                      </a:endParaRPr>
                    </a:p>
                  </a:txBody>
                  <a:tcPr marL="3275" marR="3275" marT="0" marB="0"/>
                </a:tc>
              </a:tr>
              <a:tr h="319727">
                <a:tc>
                  <a:txBody>
                    <a:bodyPr/>
                    <a:lstStyle/>
                    <a:p>
                      <a:pPr algn="r" rtl="1">
                        <a:lnSpc>
                          <a:spcPct val="115000"/>
                        </a:lnSpc>
                        <a:spcAft>
                          <a:spcPts val="0"/>
                        </a:spcAft>
                      </a:pPr>
                      <a:r>
                        <a:rPr lang="ar-SA" sz="1100">
                          <a:effectLst/>
                        </a:rPr>
                        <a:t>8) خدمات الدعم</a:t>
                      </a:r>
                      <a:endParaRPr lang="en-US" sz="1100">
                        <a:effectLst/>
                        <a:latin typeface="Calibri"/>
                        <a:ea typeface="Calibri"/>
                        <a:cs typeface="Arial"/>
                      </a:endParaRPr>
                    </a:p>
                  </a:txBody>
                  <a:tcPr marL="3275" marR="3275" marT="0" marB="0"/>
                </a:tc>
                <a:tc>
                  <a:txBody>
                    <a:bodyPr/>
                    <a:lstStyle/>
                    <a:p>
                      <a:pPr algn="r" rtl="1">
                        <a:lnSpc>
                          <a:spcPct val="115000"/>
                        </a:lnSpc>
                        <a:spcAft>
                          <a:spcPts val="0"/>
                        </a:spcAft>
                      </a:pPr>
                      <a:r>
                        <a:rPr lang="ar-IQ" sz="1100" dirty="0">
                          <a:effectLst/>
                        </a:rPr>
                        <a:t> </a:t>
                      </a:r>
                      <a:endParaRPr lang="en-US" sz="1100" dirty="0">
                        <a:effectLst/>
                        <a:latin typeface="Calibri"/>
                        <a:ea typeface="Calibri"/>
                        <a:cs typeface="Arial"/>
                      </a:endParaRPr>
                    </a:p>
                  </a:txBody>
                  <a:tcPr marL="3275" marR="3275" marT="0" marB="0"/>
                </a:tc>
                <a:tc>
                  <a:txBody>
                    <a:bodyPr/>
                    <a:lstStyle/>
                    <a:p>
                      <a:pPr algn="r" rtl="1">
                        <a:lnSpc>
                          <a:spcPct val="115000"/>
                        </a:lnSpc>
                        <a:spcAft>
                          <a:spcPts val="0"/>
                        </a:spcAft>
                      </a:pPr>
                      <a:r>
                        <a:rPr lang="ar-SA" sz="1100" dirty="0">
                          <a:effectLst/>
                        </a:rPr>
                        <a:t>تقديم خدمات المساعدة للمستهلك او البائع للوصول الى المعلومات اللازمة التي هم بحاجة لها</a:t>
                      </a:r>
                      <a:endParaRPr lang="en-US" sz="1100" dirty="0">
                        <a:effectLst/>
                        <a:latin typeface="Calibri"/>
                        <a:ea typeface="Calibri"/>
                        <a:cs typeface="Arial"/>
                      </a:endParaRPr>
                    </a:p>
                  </a:txBody>
                  <a:tcPr marL="3275" marR="3275" marT="0" marB="0"/>
                </a:tc>
              </a:tr>
            </a:tbl>
          </a:graphicData>
        </a:graphic>
      </p:graphicFrame>
      <p:sp>
        <p:nvSpPr>
          <p:cNvPr id="3" name="Rectangle 1"/>
          <p:cNvSpPr>
            <a:spLocks noChangeArrowheads="1"/>
          </p:cNvSpPr>
          <p:nvPr/>
        </p:nvSpPr>
        <p:spPr bwMode="auto">
          <a:xfrm>
            <a:off x="2758682" y="0"/>
            <a:ext cx="4775667"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FF"/>
                </a:solidFill>
                <a:effectLst/>
                <a:latin typeface="Calibri" pitchFamily="34" charset="0"/>
                <a:ea typeface="Calibri" pitchFamily="34" charset="0"/>
                <a:cs typeface="Arial" pitchFamily="34" charset="0"/>
              </a:rPr>
              <a:t>تشابه</a:t>
            </a:r>
            <a:r>
              <a:rPr kumimoji="0" lang="ar-SA" b="1" i="0" u="none" strike="noStrike" cap="none" normalizeH="0" baseline="0" dirty="0" smtClean="0">
                <a:ln>
                  <a:noFill/>
                </a:ln>
                <a:solidFill>
                  <a:srgbClr val="0000FF"/>
                </a:solidFill>
                <a:effectLst/>
                <a:latin typeface="Calibri" pitchFamily="34" charset="0"/>
                <a:ea typeface="Calibri" pitchFamily="34" charset="0"/>
                <a:cs typeface="Arial" pitchFamily="34" charset="0"/>
              </a:rPr>
              <a:t> محتويات السوق الالكتروني محتويات السوق التقليدي</a:t>
            </a:r>
            <a:r>
              <a:rPr kumimoji="0" lang="ar-IQ" b="1" i="0" u="none" strike="noStrike" cap="none" normalizeH="0" baseline="0" dirty="0" smtClean="0">
                <a:ln>
                  <a:noFill/>
                </a:ln>
                <a:solidFill>
                  <a:srgbClr val="0000FF"/>
                </a:solidFill>
                <a:effectLst/>
                <a:latin typeface="Calibri" pitchFamily="34" charset="0"/>
                <a:ea typeface="Calibri" pitchFamily="34" charset="0"/>
                <a:cs typeface="Arial" pitchFamily="34" charset="0"/>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14559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7923820"/>
              </p:ext>
            </p:extLst>
          </p:nvPr>
        </p:nvGraphicFramePr>
        <p:xfrm>
          <a:off x="323528" y="564059"/>
          <a:ext cx="8709698" cy="5838690"/>
        </p:xfrm>
        <a:graphic>
          <a:graphicData uri="http://schemas.openxmlformats.org/drawingml/2006/table">
            <a:tbl>
              <a:tblPr rtl="1" firstRow="1" firstCol="1" bandRow="1">
                <a:tableStyleId>{5C22544A-7EE6-4342-B048-85BDC9FD1C3A}</a:tableStyleId>
              </a:tblPr>
              <a:tblGrid>
                <a:gridCol w="1248816"/>
                <a:gridCol w="3685772"/>
                <a:gridCol w="3775110"/>
              </a:tblGrid>
              <a:tr h="133117">
                <a:tc>
                  <a:txBody>
                    <a:bodyPr/>
                    <a:lstStyle/>
                    <a:p>
                      <a:pPr algn="ctr" rtl="1">
                        <a:lnSpc>
                          <a:spcPct val="115000"/>
                        </a:lnSpc>
                        <a:spcAft>
                          <a:spcPts val="0"/>
                        </a:spcAft>
                      </a:pPr>
                      <a:r>
                        <a:rPr lang="ar-SA" sz="1100" dirty="0">
                          <a:effectLst/>
                        </a:rPr>
                        <a:t>العناصر المشتركة</a:t>
                      </a:r>
                      <a:endParaRPr lang="en-US" sz="1000" dirty="0">
                        <a:effectLst/>
                        <a:latin typeface="Calibri"/>
                        <a:ea typeface="Calibri"/>
                        <a:cs typeface="Arial"/>
                      </a:endParaRPr>
                    </a:p>
                  </a:txBody>
                  <a:tcPr marL="9991" marR="9991" marT="0" marB="0"/>
                </a:tc>
                <a:tc>
                  <a:txBody>
                    <a:bodyPr/>
                    <a:lstStyle/>
                    <a:p>
                      <a:pPr algn="ctr" rtl="1">
                        <a:lnSpc>
                          <a:spcPct val="115000"/>
                        </a:lnSpc>
                        <a:spcAft>
                          <a:spcPts val="0"/>
                        </a:spcAft>
                      </a:pPr>
                      <a:r>
                        <a:rPr lang="ar-SA" sz="1100">
                          <a:effectLst/>
                        </a:rPr>
                        <a:t>الطبيعة و التكوين في السوق الالكتروني</a:t>
                      </a:r>
                      <a:endParaRPr lang="en-US" sz="1000">
                        <a:effectLst/>
                        <a:latin typeface="Calibri"/>
                        <a:ea typeface="Calibri"/>
                        <a:cs typeface="Arial"/>
                      </a:endParaRPr>
                    </a:p>
                  </a:txBody>
                  <a:tcPr marL="9991" marR="9991" marT="0" marB="0"/>
                </a:tc>
                <a:tc>
                  <a:txBody>
                    <a:bodyPr/>
                    <a:lstStyle/>
                    <a:p>
                      <a:pPr algn="ctr" rtl="1">
                        <a:lnSpc>
                          <a:spcPct val="115000"/>
                        </a:lnSpc>
                        <a:spcAft>
                          <a:spcPts val="0"/>
                        </a:spcAft>
                      </a:pPr>
                      <a:r>
                        <a:rPr lang="ar-SA" sz="1100">
                          <a:effectLst/>
                        </a:rPr>
                        <a:t>الدور في السوق الالكتروني</a:t>
                      </a:r>
                      <a:endParaRPr lang="en-US" sz="1000">
                        <a:effectLst/>
                        <a:latin typeface="Calibri"/>
                        <a:ea typeface="Calibri"/>
                        <a:cs typeface="Arial"/>
                      </a:endParaRPr>
                    </a:p>
                  </a:txBody>
                  <a:tcPr marL="9991" marR="9991" marT="0" marB="0"/>
                </a:tc>
              </a:tr>
              <a:tr h="1064932">
                <a:tc>
                  <a:txBody>
                    <a:bodyPr/>
                    <a:lstStyle/>
                    <a:p>
                      <a:pPr algn="r" rtl="1">
                        <a:lnSpc>
                          <a:spcPct val="115000"/>
                        </a:lnSpc>
                        <a:spcAft>
                          <a:spcPts val="0"/>
                        </a:spcAft>
                      </a:pPr>
                      <a:r>
                        <a:rPr lang="en-US" sz="1100" dirty="0">
                          <a:effectLst/>
                        </a:rPr>
                        <a:t>1</a:t>
                      </a:r>
                      <a:r>
                        <a:rPr lang="ar-IQ" sz="1100" dirty="0">
                          <a:effectLst/>
                        </a:rPr>
                        <a:t>) </a:t>
                      </a:r>
                      <a:r>
                        <a:rPr lang="ar-SA" sz="1100" dirty="0">
                          <a:effectLst/>
                        </a:rPr>
                        <a:t>الزبون</a:t>
                      </a:r>
                      <a:endParaRPr lang="en-US" sz="1000" dirty="0">
                        <a:effectLst/>
                        <a:latin typeface="Calibri"/>
                        <a:ea typeface="Calibri"/>
                        <a:cs typeface="Arial"/>
                      </a:endParaRPr>
                    </a:p>
                  </a:txBody>
                  <a:tcPr marL="9991" marR="9991" marT="0" marB="0"/>
                </a:tc>
                <a:tc>
                  <a:txBody>
                    <a:bodyPr/>
                    <a:lstStyle/>
                    <a:p>
                      <a:pPr algn="r" rtl="1">
                        <a:lnSpc>
                          <a:spcPct val="115000"/>
                        </a:lnSpc>
                        <a:spcAft>
                          <a:spcPts val="0"/>
                        </a:spcAft>
                      </a:pPr>
                      <a:r>
                        <a:rPr lang="ar-SA" sz="1100" dirty="0">
                          <a:effectLst/>
                        </a:rPr>
                        <a:t>يستخدم الملايين من الزبائن يوميا شبكة الانترنت في الاتي :</a:t>
                      </a:r>
                      <a:endParaRPr lang="en-US" sz="1000" dirty="0">
                        <a:effectLst/>
                      </a:endParaRPr>
                    </a:p>
                    <a:p>
                      <a:pPr algn="r" rtl="1">
                        <a:lnSpc>
                          <a:spcPct val="115000"/>
                        </a:lnSpc>
                        <a:spcAft>
                          <a:spcPts val="0"/>
                        </a:spcAft>
                      </a:pPr>
                      <a:r>
                        <a:rPr lang="ar-SA" sz="1100" dirty="0">
                          <a:effectLst/>
                        </a:rPr>
                        <a:t>ملاحظة : استطاعت الشركات الكبيرة ان تحصل على </a:t>
                      </a:r>
                      <a:endParaRPr lang="en-US" sz="1000" dirty="0">
                        <a:effectLst/>
                      </a:endParaRPr>
                    </a:p>
                    <a:p>
                      <a:pPr algn="r" rtl="1">
                        <a:lnSpc>
                          <a:spcPct val="115000"/>
                        </a:lnSpc>
                        <a:spcAft>
                          <a:spcPts val="0"/>
                        </a:spcAft>
                      </a:pPr>
                      <a:r>
                        <a:rPr lang="ar-SA" sz="1100" dirty="0">
                          <a:effectLst/>
                        </a:rPr>
                        <a:t>العدد الاكبر من الزبائن حيث تبين ان أكثر من </a:t>
                      </a:r>
                      <a:r>
                        <a:rPr lang="en-US" sz="1100" dirty="0">
                          <a:effectLst/>
                        </a:rPr>
                        <a:t>%85</a:t>
                      </a:r>
                      <a:endParaRPr lang="en-US" sz="1000" dirty="0">
                        <a:effectLst/>
                      </a:endParaRPr>
                    </a:p>
                    <a:p>
                      <a:pPr algn="r" rtl="1">
                        <a:lnSpc>
                          <a:spcPct val="115000"/>
                        </a:lnSpc>
                        <a:spcAft>
                          <a:spcPts val="0"/>
                        </a:spcAft>
                      </a:pPr>
                      <a:r>
                        <a:rPr lang="ar-SA" sz="1100" dirty="0">
                          <a:effectLst/>
                        </a:rPr>
                        <a:t>من انشطة التجارة الإلكترونية تعود للشركات الكبرى</a:t>
                      </a:r>
                      <a:endParaRPr lang="en-US" sz="1000" dirty="0">
                        <a:effectLst/>
                        <a:latin typeface="Calibri"/>
                        <a:ea typeface="Calibri"/>
                        <a:cs typeface="Arial"/>
                      </a:endParaRPr>
                    </a:p>
                  </a:txBody>
                  <a:tcPr marL="9991" marR="9991" marT="0" marB="0"/>
                </a:tc>
                <a:tc>
                  <a:txBody>
                    <a:bodyPr/>
                    <a:lstStyle/>
                    <a:p>
                      <a:pPr marL="342900" lvl="0" indent="-342900" algn="r" rtl="1">
                        <a:lnSpc>
                          <a:spcPct val="115000"/>
                        </a:lnSpc>
                        <a:spcAft>
                          <a:spcPts val="0"/>
                        </a:spcAft>
                        <a:buClr>
                          <a:srgbClr val="FF0000"/>
                        </a:buClr>
                        <a:buFont typeface="+mj-lt"/>
                        <a:buAutoNum type="arabicParenR"/>
                      </a:pPr>
                      <a:r>
                        <a:rPr lang="ar-SA" sz="1100" dirty="0">
                          <a:effectLst/>
                        </a:rPr>
                        <a:t>البحث عن منتجات وخدمات مقدمة في الاعلانات</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البحث عن منتجات بمواصفات خاصة</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طلب كميات من المنتجات بعروض مميزة</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البحث عن معلومات تفصيلية عن المنتجات للمقارنة والمزايدة او المفاوضة </a:t>
                      </a:r>
                      <a:endParaRPr lang="en-US" sz="1000" dirty="0">
                        <a:effectLst/>
                        <a:latin typeface="Calibri"/>
                        <a:ea typeface="Calibri"/>
                        <a:cs typeface="Arial"/>
                      </a:endParaRPr>
                    </a:p>
                  </a:txBody>
                  <a:tcPr marL="9991" marR="9991" marT="0" marB="0"/>
                </a:tc>
              </a:tr>
              <a:tr h="266233">
                <a:tc>
                  <a:txBody>
                    <a:bodyPr/>
                    <a:lstStyle/>
                    <a:p>
                      <a:pPr algn="r" rtl="1">
                        <a:lnSpc>
                          <a:spcPct val="115000"/>
                        </a:lnSpc>
                        <a:spcAft>
                          <a:spcPts val="0"/>
                        </a:spcAft>
                      </a:pPr>
                      <a:r>
                        <a:rPr lang="ar-SA" sz="1100" dirty="0">
                          <a:effectLst/>
                        </a:rPr>
                        <a:t>2) البائع</a:t>
                      </a:r>
                      <a:endParaRPr lang="en-US" sz="1000" dirty="0">
                        <a:effectLst/>
                        <a:latin typeface="Calibri"/>
                        <a:ea typeface="Calibri"/>
                        <a:cs typeface="Arial"/>
                      </a:endParaRPr>
                    </a:p>
                  </a:txBody>
                  <a:tcPr marL="9991" marR="9991" marT="0" marB="0"/>
                </a:tc>
                <a:tc>
                  <a:txBody>
                    <a:bodyPr/>
                    <a:lstStyle/>
                    <a:p>
                      <a:pPr algn="r" rtl="1">
                        <a:lnSpc>
                          <a:spcPct val="115000"/>
                        </a:lnSpc>
                        <a:spcAft>
                          <a:spcPts val="0"/>
                        </a:spcAft>
                      </a:pPr>
                      <a:r>
                        <a:rPr lang="ar-IQ" sz="1100" dirty="0">
                          <a:effectLst/>
                        </a:rPr>
                        <a:t> </a:t>
                      </a:r>
                      <a:endParaRPr lang="en-US" sz="1000" dirty="0">
                        <a:effectLst/>
                        <a:latin typeface="Calibri"/>
                        <a:ea typeface="Calibri"/>
                        <a:cs typeface="Arial"/>
                      </a:endParaRPr>
                    </a:p>
                  </a:txBody>
                  <a:tcPr marL="9991" marR="9991" marT="0" marB="0"/>
                </a:tc>
                <a:tc>
                  <a:txBody>
                    <a:bodyPr/>
                    <a:lstStyle/>
                    <a:p>
                      <a:pPr marL="342900" lvl="0" indent="-342900" algn="r" rtl="1">
                        <a:lnSpc>
                          <a:spcPct val="115000"/>
                        </a:lnSpc>
                        <a:spcAft>
                          <a:spcPts val="0"/>
                        </a:spcAft>
                        <a:buClr>
                          <a:srgbClr val="FF0000"/>
                        </a:buClr>
                        <a:buFont typeface="+mj-lt"/>
                        <a:buAutoNum type="arabicParenR"/>
                      </a:pPr>
                      <a:r>
                        <a:rPr lang="ar-SA" sz="1100" dirty="0">
                          <a:effectLst/>
                        </a:rPr>
                        <a:t>تقديم عروض متنوعة لمنتجات عديدة </a:t>
                      </a:r>
                      <a:endParaRPr lang="en-US" sz="1000" dirty="0">
                        <a:effectLst/>
                      </a:endParaRPr>
                    </a:p>
                    <a:p>
                      <a:pPr marL="342900" lvl="0" indent="-342900" algn="r" rtl="1">
                        <a:lnSpc>
                          <a:spcPct val="115000"/>
                        </a:lnSpc>
                        <a:spcAft>
                          <a:spcPts val="0"/>
                        </a:spcAft>
                        <a:buClr>
                          <a:srgbClr val="FF0000"/>
                        </a:buClr>
                        <a:buFont typeface="+mj-lt"/>
                        <a:buAutoNum type="arabicParenR"/>
                        <a:tabLst>
                          <a:tab pos="236855" algn="l"/>
                        </a:tabLst>
                      </a:pPr>
                      <a:r>
                        <a:rPr lang="ar-SA" sz="1100" dirty="0">
                          <a:effectLst/>
                        </a:rPr>
                        <a:t>الاعلان عنها على شبكة الانترنت</a:t>
                      </a:r>
                      <a:endParaRPr lang="en-US" sz="1000" dirty="0">
                        <a:effectLst/>
                        <a:latin typeface="Calibri"/>
                        <a:ea typeface="Calibri"/>
                        <a:cs typeface="Arial"/>
                      </a:endParaRPr>
                    </a:p>
                  </a:txBody>
                  <a:tcPr marL="9991" marR="9991" marT="0" marB="0"/>
                </a:tc>
              </a:tr>
              <a:tr h="399350">
                <a:tc>
                  <a:txBody>
                    <a:bodyPr/>
                    <a:lstStyle/>
                    <a:p>
                      <a:pPr algn="r" rtl="1">
                        <a:lnSpc>
                          <a:spcPct val="115000"/>
                        </a:lnSpc>
                        <a:spcAft>
                          <a:spcPts val="0"/>
                        </a:spcAft>
                      </a:pPr>
                      <a:r>
                        <a:rPr lang="en-US" sz="1100">
                          <a:effectLst/>
                        </a:rPr>
                        <a:t>(3</a:t>
                      </a:r>
                      <a:r>
                        <a:rPr lang="ar-SA" sz="1100">
                          <a:effectLst/>
                        </a:rPr>
                        <a:t>البنية التحتية </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SA" sz="1100" dirty="0">
                          <a:effectLst/>
                        </a:rPr>
                        <a:t>الشبكات الإلكترونية </a:t>
                      </a:r>
                      <a:endParaRPr lang="en-US" sz="1000" dirty="0">
                        <a:effectLst/>
                      </a:endParaRPr>
                    </a:p>
                    <a:p>
                      <a:pPr algn="r" rtl="1">
                        <a:lnSpc>
                          <a:spcPct val="115000"/>
                        </a:lnSpc>
                        <a:spcAft>
                          <a:spcPts val="0"/>
                        </a:spcAft>
                      </a:pPr>
                      <a:r>
                        <a:rPr lang="ar-SA" sz="1100" dirty="0">
                          <a:effectLst/>
                        </a:rPr>
                        <a:t>الاجهزة الإلكترونية</a:t>
                      </a:r>
                      <a:endParaRPr lang="en-US" sz="1000" dirty="0">
                        <a:effectLst/>
                      </a:endParaRPr>
                    </a:p>
                    <a:p>
                      <a:pPr algn="r" rtl="1">
                        <a:lnSpc>
                          <a:spcPct val="115000"/>
                        </a:lnSpc>
                        <a:spcAft>
                          <a:spcPts val="0"/>
                        </a:spcAft>
                      </a:pPr>
                      <a:r>
                        <a:rPr lang="ar-SA" sz="1100" dirty="0">
                          <a:effectLst/>
                        </a:rPr>
                        <a:t> والبرمجيات .....وغيرها </a:t>
                      </a:r>
                      <a:endParaRPr lang="en-US" sz="1000" dirty="0">
                        <a:effectLst/>
                        <a:latin typeface="Calibri"/>
                        <a:ea typeface="Calibri"/>
                        <a:cs typeface="Arial"/>
                      </a:endParaRPr>
                    </a:p>
                  </a:txBody>
                  <a:tcPr marL="9991" marR="9991" marT="0" marB="0"/>
                </a:tc>
                <a:tc>
                  <a:txBody>
                    <a:bodyPr/>
                    <a:lstStyle/>
                    <a:p>
                      <a:pPr algn="r" rtl="1">
                        <a:lnSpc>
                          <a:spcPct val="115000"/>
                        </a:lnSpc>
                        <a:spcAft>
                          <a:spcPts val="0"/>
                        </a:spcAft>
                      </a:pPr>
                      <a:r>
                        <a:rPr lang="ar-SA" sz="1100" dirty="0">
                          <a:effectLst/>
                        </a:rPr>
                        <a:t>إنجاح العمليات بين البائع والمشتري</a:t>
                      </a:r>
                      <a:endParaRPr lang="en-US" sz="1000" dirty="0">
                        <a:effectLst/>
                        <a:latin typeface="Calibri"/>
                        <a:ea typeface="Calibri"/>
                        <a:cs typeface="Arial"/>
                      </a:endParaRPr>
                    </a:p>
                  </a:txBody>
                  <a:tcPr marL="9991" marR="9991" marT="0" marB="0"/>
                </a:tc>
              </a:tr>
              <a:tr h="798699">
                <a:tc>
                  <a:txBody>
                    <a:bodyPr/>
                    <a:lstStyle/>
                    <a:p>
                      <a:pPr algn="r" rtl="1">
                        <a:lnSpc>
                          <a:spcPct val="115000"/>
                        </a:lnSpc>
                        <a:spcAft>
                          <a:spcPts val="0"/>
                        </a:spcAft>
                      </a:pPr>
                      <a:r>
                        <a:rPr lang="ar-SA" sz="1100">
                          <a:effectLst/>
                        </a:rPr>
                        <a:t>4) البائع الامامي</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SA" sz="1100">
                          <a:effectLst/>
                        </a:rPr>
                        <a:t>مواقع البيع </a:t>
                      </a:r>
                      <a:endParaRPr lang="en-US" sz="1000">
                        <a:effectLst/>
                      </a:endParaRPr>
                    </a:p>
                    <a:p>
                      <a:pPr algn="r" rtl="1">
                        <a:lnSpc>
                          <a:spcPct val="115000"/>
                        </a:lnSpc>
                        <a:spcAft>
                          <a:spcPts val="0"/>
                        </a:spcAft>
                      </a:pPr>
                      <a:r>
                        <a:rPr lang="ar-SA" sz="1100">
                          <a:effectLst/>
                        </a:rPr>
                        <a:t>الكتالوجات الإلكترونية </a:t>
                      </a:r>
                      <a:endParaRPr lang="en-US" sz="1000">
                        <a:effectLst/>
                      </a:endParaRPr>
                    </a:p>
                    <a:p>
                      <a:pPr algn="r" rtl="1">
                        <a:lnSpc>
                          <a:spcPct val="115000"/>
                        </a:lnSpc>
                        <a:spcAft>
                          <a:spcPts val="0"/>
                        </a:spcAft>
                      </a:pPr>
                      <a:r>
                        <a:rPr lang="ar-SA" sz="1100">
                          <a:effectLst/>
                        </a:rPr>
                        <a:t>سجلات التسوق </a:t>
                      </a:r>
                      <a:endParaRPr lang="en-US" sz="1000">
                        <a:effectLst/>
                      </a:endParaRPr>
                    </a:p>
                    <a:p>
                      <a:pPr algn="r" rtl="1">
                        <a:lnSpc>
                          <a:spcPct val="115000"/>
                        </a:lnSpc>
                        <a:spcAft>
                          <a:spcPts val="0"/>
                        </a:spcAft>
                      </a:pPr>
                      <a:r>
                        <a:rPr lang="ar-SA" sz="1100">
                          <a:effectLst/>
                        </a:rPr>
                        <a:t>موقع البحث </a:t>
                      </a:r>
                      <a:endParaRPr lang="en-US" sz="1000">
                        <a:effectLst/>
                      </a:endParaRPr>
                    </a:p>
                    <a:p>
                      <a:pPr algn="r" rtl="1">
                        <a:lnSpc>
                          <a:spcPct val="115000"/>
                        </a:lnSpc>
                        <a:spcAft>
                          <a:spcPts val="0"/>
                        </a:spcAft>
                      </a:pPr>
                      <a:r>
                        <a:rPr lang="ar-SA" sz="1100">
                          <a:effectLst/>
                        </a:rPr>
                        <a:t>مواقع المزادات </a:t>
                      </a:r>
                      <a:endParaRPr lang="en-US" sz="1000">
                        <a:effectLst/>
                      </a:endParaRPr>
                    </a:p>
                    <a:p>
                      <a:pPr algn="r" rtl="1">
                        <a:lnSpc>
                          <a:spcPct val="115000"/>
                        </a:lnSpc>
                        <a:spcAft>
                          <a:spcPts val="0"/>
                        </a:spcAft>
                      </a:pPr>
                      <a:r>
                        <a:rPr lang="ar-SA" sz="1100">
                          <a:effectLst/>
                        </a:rPr>
                        <a:t>بوابات التعاملات المالية</a:t>
                      </a:r>
                      <a:r>
                        <a:rPr lang="en-US" sz="1100">
                          <a:effectLst/>
                        </a:rPr>
                        <a:t>.</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SA" sz="1100" dirty="0">
                          <a:effectLst/>
                        </a:rPr>
                        <a:t>توفير المعلومات</a:t>
                      </a:r>
                      <a:endParaRPr lang="en-US" sz="1000" dirty="0">
                        <a:effectLst/>
                        <a:latin typeface="Calibri"/>
                        <a:ea typeface="Calibri"/>
                        <a:cs typeface="Arial"/>
                      </a:endParaRPr>
                    </a:p>
                  </a:txBody>
                  <a:tcPr marL="9991" marR="9991" marT="0" marB="0"/>
                </a:tc>
              </a:tr>
              <a:tr h="931816">
                <a:tc>
                  <a:txBody>
                    <a:bodyPr/>
                    <a:lstStyle/>
                    <a:p>
                      <a:pPr algn="r" rtl="1">
                        <a:lnSpc>
                          <a:spcPct val="115000"/>
                        </a:lnSpc>
                        <a:spcAft>
                          <a:spcPts val="0"/>
                        </a:spcAft>
                      </a:pPr>
                      <a:r>
                        <a:rPr lang="ar-SA" sz="1100">
                          <a:effectLst/>
                        </a:rPr>
                        <a:t>5) البائع الخلفي  </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IQ" sz="1100">
                          <a:effectLst/>
                        </a:rPr>
                        <a:t> </a:t>
                      </a:r>
                      <a:endParaRPr lang="en-US" sz="1000">
                        <a:effectLst/>
                        <a:latin typeface="Calibri"/>
                        <a:ea typeface="Calibri"/>
                        <a:cs typeface="Arial"/>
                      </a:endParaRPr>
                    </a:p>
                  </a:txBody>
                  <a:tcPr marL="9991" marR="9991" marT="0" marB="0"/>
                </a:tc>
                <a:tc>
                  <a:txBody>
                    <a:bodyPr/>
                    <a:lstStyle/>
                    <a:p>
                      <a:pPr marL="342900" lvl="0" indent="-342900" algn="r" rtl="1">
                        <a:lnSpc>
                          <a:spcPct val="115000"/>
                        </a:lnSpc>
                        <a:spcAft>
                          <a:spcPts val="0"/>
                        </a:spcAft>
                        <a:buClr>
                          <a:srgbClr val="FF0000"/>
                        </a:buClr>
                        <a:buFont typeface="+mj-lt"/>
                        <a:buAutoNum type="arabicParenR"/>
                      </a:pPr>
                      <a:r>
                        <a:rPr lang="ar-SA" sz="1100" dirty="0">
                          <a:effectLst/>
                        </a:rPr>
                        <a:t>استلام طلبات التفاوض</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تقيد الطلبات </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ادارة عمليات التخزين </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تجهيز الطلبات للشحن </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توصيلها الطلبات للمستهلك </a:t>
                      </a:r>
                      <a:r>
                        <a:rPr lang="en-US" sz="1100" dirty="0">
                          <a:effectLst/>
                        </a:rPr>
                        <a:t>.</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التعامل مع الموردين</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والمحاسبة الادارية والمالية</a:t>
                      </a:r>
                      <a:endParaRPr lang="en-US" sz="1000" dirty="0">
                        <a:effectLst/>
                        <a:latin typeface="Calibri"/>
                        <a:ea typeface="Calibri"/>
                        <a:cs typeface="Arial"/>
                      </a:endParaRPr>
                    </a:p>
                  </a:txBody>
                  <a:tcPr marL="9991" marR="9991" marT="0" marB="0"/>
                </a:tc>
              </a:tr>
              <a:tr h="532466">
                <a:tc>
                  <a:txBody>
                    <a:bodyPr/>
                    <a:lstStyle/>
                    <a:p>
                      <a:pPr algn="r" rtl="1">
                        <a:lnSpc>
                          <a:spcPct val="115000"/>
                        </a:lnSpc>
                        <a:spcAft>
                          <a:spcPts val="0"/>
                        </a:spcAft>
                      </a:pPr>
                      <a:r>
                        <a:rPr lang="ar-SA" sz="1100">
                          <a:effectLst/>
                        </a:rPr>
                        <a:t>6) الوسيط</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SA" sz="1100" dirty="0">
                          <a:effectLst/>
                        </a:rPr>
                        <a:t>هو الطرف الثالث بين البائع  والمشتري </a:t>
                      </a:r>
                      <a:endParaRPr lang="en-US" sz="1000" dirty="0">
                        <a:effectLst/>
                      </a:endParaRPr>
                    </a:p>
                    <a:p>
                      <a:pPr algn="r" rtl="1">
                        <a:lnSpc>
                          <a:spcPct val="115000"/>
                        </a:lnSpc>
                        <a:spcAft>
                          <a:spcPts val="0"/>
                        </a:spcAft>
                      </a:pPr>
                      <a:r>
                        <a:rPr lang="ar-SA" sz="1100" dirty="0">
                          <a:effectLst/>
                        </a:rPr>
                        <a:t>يقوم كحلقة وصل بين البائع والمشتري</a:t>
                      </a:r>
                      <a:endParaRPr lang="en-US" sz="1000" dirty="0">
                        <a:effectLst/>
                        <a:latin typeface="Calibri"/>
                        <a:ea typeface="Calibri"/>
                        <a:cs typeface="Arial"/>
                      </a:endParaRPr>
                    </a:p>
                  </a:txBody>
                  <a:tcPr marL="9991" marR="9991" marT="0" marB="0"/>
                </a:tc>
                <a:tc>
                  <a:txBody>
                    <a:bodyPr/>
                    <a:lstStyle/>
                    <a:p>
                      <a:pPr marL="342900" lvl="0" indent="-342900" algn="r" rtl="1">
                        <a:lnSpc>
                          <a:spcPct val="115000"/>
                        </a:lnSpc>
                        <a:spcAft>
                          <a:spcPts val="0"/>
                        </a:spcAft>
                        <a:buClr>
                          <a:srgbClr val="FF0000"/>
                        </a:buClr>
                        <a:buFont typeface="+mj-lt"/>
                        <a:buAutoNum type="arabicParenR"/>
                      </a:pPr>
                      <a:r>
                        <a:rPr lang="ar-SA" sz="1100" dirty="0">
                          <a:effectLst/>
                        </a:rPr>
                        <a:t>توفير خدمات البنية التحتية ومساعدة البائع والمشتري </a:t>
                      </a:r>
                      <a:endParaRPr lang="en-US" sz="1000" dirty="0">
                        <a:effectLst/>
                      </a:endParaRPr>
                    </a:p>
                    <a:p>
                      <a:pPr marL="342900" lvl="0" indent="-342900" algn="r" rtl="1">
                        <a:lnSpc>
                          <a:spcPct val="115000"/>
                        </a:lnSpc>
                        <a:spcAft>
                          <a:spcPts val="0"/>
                        </a:spcAft>
                        <a:buClr>
                          <a:srgbClr val="FF0000"/>
                        </a:buClr>
                        <a:buFont typeface="+mj-lt"/>
                        <a:buAutoNum type="arabicParenR"/>
                      </a:pPr>
                      <a:r>
                        <a:rPr lang="ar-SA" sz="1100" dirty="0">
                          <a:effectLst/>
                        </a:rPr>
                        <a:t>أجراء العمليات بين البائع والمشتري بصورة كاملة وسريعة</a:t>
                      </a:r>
                      <a:endParaRPr lang="en-US" sz="1000" dirty="0">
                        <a:effectLst/>
                        <a:latin typeface="Calibri"/>
                        <a:ea typeface="Calibri"/>
                        <a:cs typeface="Arial"/>
                      </a:endParaRPr>
                    </a:p>
                  </a:txBody>
                  <a:tcPr marL="9991" marR="9991" marT="0" marB="0"/>
                </a:tc>
              </a:tr>
              <a:tr h="133117">
                <a:tc>
                  <a:txBody>
                    <a:bodyPr/>
                    <a:lstStyle/>
                    <a:p>
                      <a:pPr algn="r" rtl="1">
                        <a:lnSpc>
                          <a:spcPct val="115000"/>
                        </a:lnSpc>
                        <a:spcAft>
                          <a:spcPts val="0"/>
                        </a:spcAft>
                      </a:pPr>
                      <a:r>
                        <a:rPr lang="en-US" sz="1100">
                          <a:effectLst/>
                        </a:rPr>
                        <a:t> (7</a:t>
                      </a:r>
                      <a:r>
                        <a:rPr lang="ar-SA" sz="1100">
                          <a:effectLst/>
                        </a:rPr>
                        <a:t>شركاء العمل</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SA" sz="1100">
                          <a:effectLst/>
                        </a:rPr>
                        <a:t>مسؤولي الشحن و الموردين</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SA" sz="1100" dirty="0">
                          <a:effectLst/>
                        </a:rPr>
                        <a:t>إنجاح العمليات بين البائع والمشتري</a:t>
                      </a:r>
                      <a:endParaRPr lang="en-US" sz="1000" dirty="0">
                        <a:effectLst/>
                        <a:latin typeface="Calibri"/>
                        <a:ea typeface="Calibri"/>
                        <a:cs typeface="Arial"/>
                      </a:endParaRPr>
                    </a:p>
                  </a:txBody>
                  <a:tcPr marL="9991" marR="9991" marT="0" marB="0"/>
                </a:tc>
              </a:tr>
              <a:tr h="266233">
                <a:tc>
                  <a:txBody>
                    <a:bodyPr/>
                    <a:lstStyle/>
                    <a:p>
                      <a:pPr algn="r" rtl="1">
                        <a:lnSpc>
                          <a:spcPct val="115000"/>
                        </a:lnSpc>
                        <a:spcAft>
                          <a:spcPts val="0"/>
                        </a:spcAft>
                      </a:pPr>
                      <a:r>
                        <a:rPr lang="ar-SA" sz="1100">
                          <a:effectLst/>
                        </a:rPr>
                        <a:t>8) خدمات الدعم</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IQ" sz="1100">
                          <a:effectLst/>
                        </a:rPr>
                        <a:t> </a:t>
                      </a:r>
                      <a:endParaRPr lang="en-US" sz="1000">
                        <a:effectLst/>
                        <a:latin typeface="Calibri"/>
                        <a:ea typeface="Calibri"/>
                        <a:cs typeface="Arial"/>
                      </a:endParaRPr>
                    </a:p>
                  </a:txBody>
                  <a:tcPr marL="9991" marR="9991" marT="0" marB="0"/>
                </a:tc>
                <a:tc>
                  <a:txBody>
                    <a:bodyPr/>
                    <a:lstStyle/>
                    <a:p>
                      <a:pPr algn="r" rtl="1">
                        <a:lnSpc>
                          <a:spcPct val="115000"/>
                        </a:lnSpc>
                        <a:spcAft>
                          <a:spcPts val="0"/>
                        </a:spcAft>
                      </a:pPr>
                      <a:r>
                        <a:rPr lang="ar-SA" sz="1100" dirty="0">
                          <a:effectLst/>
                        </a:rPr>
                        <a:t>تقديم خدمات مساعدة للمستهلك او البائع للوصول الى المعلومات اللازمة </a:t>
                      </a:r>
                      <a:endParaRPr lang="en-US" sz="1000" dirty="0">
                        <a:effectLst/>
                        <a:latin typeface="Calibri"/>
                        <a:ea typeface="Calibri"/>
                        <a:cs typeface="Arial"/>
                      </a:endParaRPr>
                    </a:p>
                  </a:txBody>
                  <a:tcPr marL="9991" marR="9991" marT="0" marB="0"/>
                </a:tc>
              </a:tr>
            </a:tbl>
          </a:graphicData>
        </a:graphic>
      </p:graphicFrame>
      <p:sp>
        <p:nvSpPr>
          <p:cNvPr id="3" name="Rectangle 1"/>
          <p:cNvSpPr>
            <a:spLocks noChangeArrowheads="1"/>
          </p:cNvSpPr>
          <p:nvPr/>
        </p:nvSpPr>
        <p:spPr bwMode="auto">
          <a:xfrm>
            <a:off x="1043608" y="119917"/>
            <a:ext cx="676705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36538" algn="l"/>
              </a:tabLst>
            </a:pPr>
            <a:r>
              <a:rPr kumimoji="0" lang="ar-SA" b="1" i="0" u="none" strike="noStrike" cap="none" normalizeH="0" baseline="0" dirty="0" smtClean="0">
                <a:ln>
                  <a:noFill/>
                </a:ln>
                <a:solidFill>
                  <a:srgbClr val="0000FF"/>
                </a:solidFill>
                <a:effectLst/>
                <a:latin typeface="Calibri" pitchFamily="34" charset="0"/>
                <a:ea typeface="Calibri" pitchFamily="34" charset="0"/>
                <a:cs typeface="Arial" pitchFamily="34" charset="0"/>
              </a:rPr>
              <a:t>تشابه محتويات السوق الالكتروني محتويات السوق التقليدي</a:t>
            </a:r>
            <a:r>
              <a:rPr kumimoji="0" lang="ar-IQ" b="1" i="0" u="none" strike="noStrike" cap="none" normalizeH="0" baseline="0" dirty="0" smtClean="0">
                <a:ln>
                  <a:noFill/>
                </a:ln>
                <a:solidFill>
                  <a:srgbClr val="0000FF"/>
                </a:solidFill>
                <a:effectLst/>
                <a:latin typeface="Calibri" pitchFamily="34" charset="0"/>
                <a:ea typeface="Calibri" pitchFamily="34" charset="0"/>
                <a:cs typeface="Arial" pitchFamily="34" charset="0"/>
              </a:rPr>
              <a: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36538"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08174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01631" cy="9941183"/>
          </a:xfrm>
          <a:prstGeom prst="rect">
            <a:avLst/>
          </a:prstGeom>
        </p:spPr>
        <p:txBody>
          <a:bodyPr wrap="square">
            <a:spAutoFit/>
          </a:bodyPr>
          <a:lstStyle/>
          <a:p>
            <a:r>
              <a:rPr lang="ar-SA" sz="1600" b="1" dirty="0"/>
              <a:t># خطوات إنشاء السوق الإلكتروني</a:t>
            </a:r>
            <a:endParaRPr lang="en-US" sz="1600" dirty="0"/>
          </a:p>
          <a:p>
            <a:r>
              <a:rPr lang="ar-SA" sz="1600" b="1" dirty="0"/>
              <a:t>تضم شبكة الإنترنت العديد من الأسواق الإلكترونية؛ مما يجعل تأسيس وإطلاق موقعٍ عملا يحتاج لعناية تامة وتخطيط مفصل ومدروس؛ لأن إطلاق مثل هذا الموقع في هذا المحيط الضخم من المواقع يختلف تماما عن افتتاح متجر في سوق تقليدية محدودة. وقد وضع خبراء التسويق والأعمال على الإنترنت عدة خطوات لبناء موقع العمل الناجح والمربح لسوق إلكتروني، </a:t>
            </a:r>
            <a:r>
              <a:rPr lang="ar-SA" sz="1600" b="1" u="sng" dirty="0"/>
              <a:t>وهي</a:t>
            </a:r>
            <a:r>
              <a:rPr lang="en-US" sz="1600" b="1" dirty="0"/>
              <a:t>:</a:t>
            </a:r>
            <a:endParaRPr lang="en-US" sz="1600" dirty="0"/>
          </a:p>
          <a:p>
            <a:r>
              <a:rPr lang="ar-SA" sz="1600" b="1" dirty="0"/>
              <a:t>1ـ تحديد الأهداف المطلوبة من السوق التي سيتم إنشاؤها؛ حتى يغطي الاحتياجات، ويعكس المعلومات المطلوب إظهارها للعملاء لضمان تطوير كفاءة العمليات وتحصيل العوائد. ويجب أيضا تحديد طرق التوصيل والشحن التي سيتم استخدامها، وتحديد فريق العمل وتحديد ما إذا كان التسويق سيقتصر على السوق المحلية أم ستتوسع ليشمل غيره من الأسواق</a:t>
            </a:r>
            <a:r>
              <a:rPr lang="en-US" sz="1600" b="1" dirty="0"/>
              <a:t>.</a:t>
            </a:r>
            <a:endParaRPr lang="en-US" sz="1600" dirty="0"/>
          </a:p>
          <a:p>
            <a:r>
              <a:rPr lang="ar-SA" sz="1600" b="1" dirty="0"/>
              <a:t>2ـ تحديد سقف أولي معين من عدد العملاء المتوقعين للموقع مع رصد منطقة سوق جغرافية معينة يكون لدى الشركة معلومات جيدة عن ثقافتها واحتياجاتها والانتباه إلى أن العمليات التجارية الدولية تحتاج لإعداد آليات وتسهيلات لخدمة الزبائن العالميين والتفاهم معهم ومن ذلك الحاجة لوضع أكثر من لغة على الموقع أو وضع مواقع مختلفة للدول، والتحري عن التفاصيل الضريبية والجمركية عند إرسال السلع للعملاء وقضية التعامل مع العملات المحلية المختلفة وغيرها.</a:t>
            </a:r>
            <a:endParaRPr lang="en-US" sz="1600" dirty="0"/>
          </a:p>
          <a:p>
            <a:r>
              <a:rPr lang="ar-SA" sz="1600" b="1" dirty="0"/>
              <a:t>3ـ وضع ميزانية تكاليف خادم معلومات الموقع</a:t>
            </a:r>
            <a:r>
              <a:rPr lang="en-US" sz="1600" b="1" dirty="0"/>
              <a:t> ( server )</a:t>
            </a:r>
            <a:r>
              <a:rPr lang="ar-SA" sz="1600" b="1" dirty="0"/>
              <a:t>، وكذلك وضع ميزانية خاصة بتكاليف التسويق، بالإضافة للصيانة والإدارة ومصاريف مصادر المعلومات الخاصة بالعملاء والجدير بالذكر هنا أن العناية بالموقع وتطويره والمحافظة على تعديل آخر المعلومات</a:t>
            </a:r>
            <a:r>
              <a:rPr lang="en-US" sz="1600" b="1" dirty="0"/>
              <a:t>  </a:t>
            </a:r>
            <a:r>
              <a:rPr lang="ar-SA" sz="1600" b="1" dirty="0"/>
              <a:t>والتسويق الدائم يكاد يسبق أهمية إنفاق الأموال عليه؛ لأن المطلوب التحديث والخدمة أكثر من الإنفاق</a:t>
            </a:r>
            <a:r>
              <a:rPr lang="en-US" sz="1600" b="1" dirty="0"/>
              <a:t>.</a:t>
            </a:r>
            <a:endParaRPr lang="en-US" sz="1600" dirty="0"/>
          </a:p>
          <a:p>
            <a:r>
              <a:rPr lang="ar-SA" sz="1600" b="1" dirty="0"/>
              <a:t>4ـ إشراك جميع إدارات العمل في الشركة في المساهمة في إستراتيجية الموقع التجارية، وأخذ الاقتراحات والمساهمات والمشاركات وهذا يجعل الموقع الإلكتروني يفوز بمبادرات المشاريع المتنوعة بدلا من أن يكون عمل إدارة واحدة هي إدارة المعلومات؛ فالعمل الإلكتروني يعني تحول أو إنشاء المؤسسة على أسس العمل الإلكتروني الشامل.</a:t>
            </a:r>
            <a:endParaRPr lang="en-US" sz="1600" dirty="0"/>
          </a:p>
          <a:p>
            <a:endParaRPr lang="en-US" sz="1600" dirty="0"/>
          </a:p>
          <a:p>
            <a:r>
              <a:rPr lang="ar-IQ" sz="1600" b="1" dirty="0"/>
              <a:t> </a:t>
            </a:r>
            <a:endParaRPr lang="en-US" sz="1600" dirty="0"/>
          </a:p>
          <a:p>
            <a:r>
              <a:rPr lang="ar-IQ" sz="1600" b="1" dirty="0"/>
              <a:t> </a:t>
            </a:r>
            <a:endParaRPr lang="en-US" sz="1600" dirty="0"/>
          </a:p>
          <a:p>
            <a:r>
              <a:rPr lang="ar-IQ" sz="1600" b="1" dirty="0"/>
              <a:t> </a:t>
            </a:r>
            <a:endParaRPr lang="en-US" sz="1600" dirty="0"/>
          </a:p>
          <a:p>
            <a:r>
              <a:rPr lang="ar-IQ" sz="1600" b="1" dirty="0"/>
              <a:t> </a:t>
            </a:r>
            <a:endParaRPr lang="en-US" sz="1600" dirty="0"/>
          </a:p>
          <a:p>
            <a:r>
              <a:rPr lang="ar-IQ" sz="1600" b="1" dirty="0"/>
              <a:t> </a:t>
            </a:r>
            <a:endParaRPr lang="en-US" sz="1600" dirty="0"/>
          </a:p>
          <a:p>
            <a:r>
              <a:rPr lang="ar-IQ" sz="1600" b="1" dirty="0"/>
              <a:t> </a:t>
            </a:r>
            <a:endParaRPr lang="en-US" sz="1600" dirty="0"/>
          </a:p>
          <a:p>
            <a:r>
              <a:rPr lang="ar-IQ" sz="1600" b="1" dirty="0"/>
              <a:t> </a:t>
            </a:r>
            <a:endParaRPr lang="en-US" sz="1600" dirty="0"/>
          </a:p>
          <a:p>
            <a:r>
              <a:rPr lang="en-US" sz="1600" dirty="0"/>
              <a:t> </a:t>
            </a:r>
          </a:p>
          <a:p>
            <a:r>
              <a:rPr lang="ar-IQ" sz="1600" b="1" dirty="0"/>
              <a:t> </a:t>
            </a:r>
            <a:endParaRPr lang="en-US" sz="1600" dirty="0"/>
          </a:p>
          <a:p>
            <a:r>
              <a:rPr lang="ar-IQ" sz="1600" b="1" dirty="0"/>
              <a:t> </a:t>
            </a:r>
            <a:endParaRPr lang="en-US" sz="1600" dirty="0"/>
          </a:p>
          <a:p>
            <a:r>
              <a:rPr lang="ar-IQ" sz="1600" b="1" dirty="0"/>
              <a:t> </a:t>
            </a:r>
            <a:endParaRPr lang="en-US" sz="1600" dirty="0"/>
          </a:p>
          <a:p>
            <a:r>
              <a:rPr lang="ar-IQ" sz="1600" b="1" dirty="0"/>
              <a:t> </a:t>
            </a:r>
            <a:endParaRPr lang="en-US" sz="1600" dirty="0"/>
          </a:p>
        </p:txBody>
      </p:sp>
    </p:spTree>
    <p:extLst>
      <p:ext uri="{BB962C8B-B14F-4D97-AF65-F5344CB8AC3E}">
        <p14:creationId xmlns:p14="http://schemas.microsoft.com/office/powerpoint/2010/main" val="4226887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427" y="332656"/>
            <a:ext cx="8424936" cy="5632311"/>
          </a:xfrm>
          <a:prstGeom prst="rect">
            <a:avLst/>
          </a:prstGeom>
        </p:spPr>
        <p:txBody>
          <a:bodyPr wrap="square">
            <a:spAutoFit/>
          </a:bodyPr>
          <a:lstStyle/>
          <a:p>
            <a:endParaRPr lang="ar-IQ" b="1" dirty="0" smtClean="0"/>
          </a:p>
          <a:p>
            <a:r>
              <a:rPr lang="ar-SA" b="1" dirty="0" smtClean="0"/>
              <a:t>5ـ الوعي بالحدود التقنية للمتصفحين أو إمكانات البطاقات الصوتية وغيرها من المعايير الفنية؛ لأن تطور الكمبيوتر الشخصي السريع يجبر جميع المستخدمين على تركيب آخر الابتكارات.</a:t>
            </a:r>
            <a:endParaRPr lang="en-US" dirty="0" smtClean="0"/>
          </a:p>
          <a:p>
            <a:r>
              <a:rPr lang="ar-SA" b="1" dirty="0" smtClean="0"/>
              <a:t>6ـ وضع قائمة محتويات الموقع، ومراعاة علاقتها بالمتصفحين المطلوبين كمرحلة مبدئية، ثم وضع محتويات لاحقة يتم إنزالها مع الوقت إلى الموقع مع تزايد العمليات عليه، وهذه المحتويات يجب أن تتعلق باهتمامات الزبائن، ويتم تعديلها بشكل مستمر.</a:t>
            </a:r>
            <a:endParaRPr lang="en-US" dirty="0" smtClean="0"/>
          </a:p>
          <a:p>
            <a:r>
              <a:rPr lang="ar-SA" b="1" dirty="0" smtClean="0"/>
              <a:t>7ـ اختيار اسم مختصر للموقع ما أمكن؛ فكلما كان صغيرا ورمزيا ومعبرا كان أفضل للتداول والتصفح؛ لأن ذلك يقلل احتمالات الخطأ في إدخال الاسم ويسهل تذكره، مثل موقع</a:t>
            </a:r>
            <a:r>
              <a:rPr lang="en-US" b="1" dirty="0" smtClean="0"/>
              <a:t> "</a:t>
            </a:r>
            <a:r>
              <a:rPr lang="ar-SA" b="1" u="sng" dirty="0" smtClean="0">
                <a:hlinkClick r:id="rId2"/>
              </a:rPr>
              <a:t>تسوق دوت كوم</a:t>
            </a:r>
            <a:r>
              <a:rPr lang="en-US" b="1" dirty="0" smtClean="0"/>
              <a:t>" </a:t>
            </a:r>
            <a:r>
              <a:rPr lang="ar-SA" b="1" dirty="0" smtClean="0"/>
              <a:t>و</a:t>
            </a:r>
            <a:r>
              <a:rPr lang="en-US" b="1" dirty="0" smtClean="0"/>
              <a:t>"</a:t>
            </a:r>
            <a:r>
              <a:rPr lang="ar-SA" b="1" u="sng" dirty="0" smtClean="0">
                <a:hlinkClick r:id="rId3"/>
              </a:rPr>
              <a:t>ميجا مارت</a:t>
            </a:r>
            <a:r>
              <a:rPr lang="en-US" b="1" dirty="0" smtClean="0"/>
              <a:t>" </a:t>
            </a:r>
            <a:r>
              <a:rPr lang="ar-SA" b="1" dirty="0" smtClean="0"/>
              <a:t> وغيرها.</a:t>
            </a:r>
            <a:endParaRPr lang="en-US" dirty="0" smtClean="0"/>
          </a:p>
          <a:p>
            <a:r>
              <a:rPr lang="ar-SA" b="1" dirty="0" smtClean="0"/>
              <a:t>8ـ اختيار شركة تصميم المواقع الملائمة التي يمكن أن تقدم خدمات منتظمة للموقع، ويمكن تصميم الموقع ذاتيا إذا لم تتوفر الموارد.</a:t>
            </a:r>
            <a:endParaRPr lang="en-US" dirty="0" smtClean="0"/>
          </a:p>
          <a:p>
            <a:r>
              <a:rPr lang="ar-SA" b="1" dirty="0" smtClean="0"/>
              <a:t>9ـ تسويق الموقع وضمان تطويره الدائم بوضع تساؤلات حرجة عن كيفية الوصول لعدد معين للمتصفحين للموقع، خصوصا إذا كان المطلوب اجتذاب فئة معينة من منطقة ما أو مهنة محددة؛ وعادة توضع ميزانية تسويق تساوي 30</a:t>
            </a:r>
            <a:r>
              <a:rPr lang="en-US" b="1" dirty="0" smtClean="0"/>
              <a:t>% </a:t>
            </a:r>
            <a:r>
              <a:rPr lang="ar-SA" b="1" dirty="0" smtClean="0"/>
              <a:t>من تكاليف تشغيل الموقع، مع إضافة 5-10% شهريا على التسويق الطارئ تبعا لتغيرات معطيات السوق، وإحصاءات الدخول للموقع ومتغيرات أخرى. ومن الخطأ الاعتقاد بأن إطلاق الموقع وتشغيله يعني انتهاء المهمة، ويمكن الاستفادة من أدوات الإعلان الإلكترونية، مثل البريد الإلكتروني ورسائل</a:t>
            </a:r>
            <a:r>
              <a:rPr lang="en-US" b="1" dirty="0" smtClean="0"/>
              <a:t> </a:t>
            </a:r>
            <a:r>
              <a:rPr lang="en-US" b="1" dirty="0" err="1" smtClean="0"/>
              <a:t>sms</a:t>
            </a:r>
            <a:r>
              <a:rPr lang="en-US" b="1" dirty="0" smtClean="0"/>
              <a:t> </a:t>
            </a:r>
            <a:r>
              <a:rPr lang="ar-SA" b="1" dirty="0" smtClean="0"/>
              <a:t>وغيرها من الوسائل البسيطة والمنخفضة التكاليف</a:t>
            </a:r>
            <a:r>
              <a:rPr lang="en-US" b="1" dirty="0" smtClean="0"/>
              <a:t>.</a:t>
            </a:r>
            <a:endParaRPr lang="en-US" dirty="0" smtClean="0"/>
          </a:p>
          <a:p>
            <a:r>
              <a:rPr lang="ar-SA" b="1" dirty="0" smtClean="0"/>
              <a:t>10ـ توفير خدمات مجانية للعملاء، مثل قيام الموقع بتوفير بريد مجاني، وبرامج دردشة، وفرص توظيف للباحثين عن عمل. </a:t>
            </a:r>
            <a:endParaRPr lang="en-US" dirty="0" smtClean="0"/>
          </a:p>
          <a:p>
            <a:r>
              <a:rPr lang="ar-IQ" b="1" dirty="0" smtClean="0"/>
              <a:t> </a:t>
            </a:r>
            <a:endParaRPr lang="en-US" dirty="0" smtClean="0"/>
          </a:p>
          <a:p>
            <a:r>
              <a:rPr lang="ar-IQ" b="1" dirty="0" smtClean="0"/>
              <a:t> </a:t>
            </a:r>
            <a:endParaRPr lang="ar-IQ" dirty="0"/>
          </a:p>
        </p:txBody>
      </p:sp>
    </p:spTree>
    <p:extLst>
      <p:ext uri="{BB962C8B-B14F-4D97-AF65-F5344CB8AC3E}">
        <p14:creationId xmlns:p14="http://schemas.microsoft.com/office/powerpoint/2010/main" val="1023861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052736"/>
            <a:ext cx="7992888" cy="3970318"/>
          </a:xfrm>
          <a:prstGeom prst="rect">
            <a:avLst/>
          </a:prstGeom>
        </p:spPr>
        <p:txBody>
          <a:bodyPr wrap="square">
            <a:spAutoFit/>
          </a:bodyPr>
          <a:lstStyle/>
          <a:p>
            <a:pPr lvl="0"/>
            <a:r>
              <a:rPr lang="ar-IQ" b="1" dirty="0"/>
              <a:t>تصنف مجالا ت التجارة الإلكترونية من خلال طبيعة المعاملات:</a:t>
            </a:r>
            <a:endParaRPr lang="en-US" dirty="0" smtClean="0">
              <a:effectLst/>
            </a:endParaRPr>
          </a:p>
          <a:p>
            <a:pPr lvl="0"/>
            <a:r>
              <a:rPr lang="ar-IQ" b="1" dirty="0"/>
              <a:t>الشركة </a:t>
            </a:r>
            <a:r>
              <a:rPr lang="en-US" b="1" dirty="0"/>
              <a:t>B2B </a:t>
            </a:r>
            <a:r>
              <a:rPr lang="ar-IQ" b="1" dirty="0"/>
              <a:t>:</a:t>
            </a:r>
            <a:r>
              <a:rPr lang="ar-IQ" dirty="0"/>
              <a:t>  </a:t>
            </a:r>
            <a:r>
              <a:rPr lang="ar-IQ" b="1" dirty="0"/>
              <a:t>بيع وشراء ما بين الشركات واغلب معاملات التجارة الإلكترونية تنصب في هذه الخانة.</a:t>
            </a:r>
            <a:endParaRPr lang="en-US" dirty="0" smtClean="0">
              <a:effectLst/>
            </a:endParaRPr>
          </a:p>
          <a:p>
            <a:pPr lvl="0"/>
            <a:r>
              <a:rPr lang="ar-IQ" b="1" dirty="0"/>
              <a:t>الشركة للمستلك </a:t>
            </a:r>
            <a:r>
              <a:rPr lang="en-US" b="1" dirty="0"/>
              <a:t>B2C</a:t>
            </a:r>
            <a:r>
              <a:rPr lang="en-US" dirty="0"/>
              <a:t> </a:t>
            </a:r>
            <a:r>
              <a:rPr lang="ar-IQ" dirty="0"/>
              <a:t>: </a:t>
            </a:r>
            <a:r>
              <a:rPr lang="ar-IQ" b="1" dirty="0"/>
              <a:t>هي بيع المنتجات والخدمات من الشركات الى المستهلك وتعاملاتها من خلال بيع التجزئة</a:t>
            </a:r>
            <a:r>
              <a:rPr lang="ar-IQ" dirty="0"/>
              <a:t> </a:t>
            </a:r>
            <a:endParaRPr lang="en-US" dirty="0" smtClean="0">
              <a:effectLst/>
            </a:endParaRPr>
          </a:p>
          <a:p>
            <a:pPr lvl="0"/>
            <a:r>
              <a:rPr lang="ar-IQ" b="1" dirty="0"/>
              <a:t>المستهلك للمستلك </a:t>
            </a:r>
            <a:r>
              <a:rPr lang="en-US" b="1" dirty="0"/>
              <a:t>C2C </a:t>
            </a:r>
            <a:r>
              <a:rPr lang="ar-IQ" b="1" dirty="0"/>
              <a:t>:</a:t>
            </a:r>
            <a:r>
              <a:rPr lang="ar-IQ" dirty="0"/>
              <a:t> </a:t>
            </a:r>
            <a:r>
              <a:rPr lang="ar-IQ" b="1" dirty="0"/>
              <a:t>المستهلك يبيع لمستهلك اخر مباشرة  - مثلا عندما يقوم</a:t>
            </a:r>
            <a:r>
              <a:rPr lang="ar-IQ" dirty="0"/>
              <a:t> </a:t>
            </a:r>
            <a:r>
              <a:rPr lang="ar-IQ" b="1" dirty="0"/>
              <a:t>مستهلك ما بوضع إعلانات في موقعه على الانترنت من اجل بيع أغراض شخصية او الخبرات وأيضا هنالك مفردات على الانترنت.</a:t>
            </a:r>
            <a:endParaRPr lang="en-US" dirty="0" smtClean="0">
              <a:effectLst/>
            </a:endParaRPr>
          </a:p>
          <a:p>
            <a:pPr lvl="0"/>
            <a:r>
              <a:rPr lang="ar-IQ" b="1" dirty="0"/>
              <a:t>المستهلك للشركة </a:t>
            </a:r>
            <a:r>
              <a:rPr lang="en-US" b="1" dirty="0"/>
              <a:t>C2B </a:t>
            </a:r>
            <a:r>
              <a:rPr lang="ar-IQ" b="1" dirty="0"/>
              <a:t>:</a:t>
            </a:r>
            <a:r>
              <a:rPr lang="ar-IQ" dirty="0"/>
              <a:t> </a:t>
            </a:r>
            <a:r>
              <a:rPr lang="ar-IQ" b="1" dirty="0"/>
              <a:t> الأفراد الذين يبيعون المنتجات او الخدمات على الشركة.</a:t>
            </a:r>
            <a:endParaRPr lang="en-US" dirty="0" smtClean="0">
              <a:effectLst/>
            </a:endParaRPr>
          </a:p>
          <a:p>
            <a:pPr lvl="0"/>
            <a:r>
              <a:rPr lang="ar-IQ" b="1" dirty="0"/>
              <a:t>التجارة الإلكترونية غير الربحية:</a:t>
            </a:r>
            <a:r>
              <a:rPr lang="ar-IQ" dirty="0"/>
              <a:t> </a:t>
            </a:r>
            <a:r>
              <a:rPr lang="ar-IQ" b="1" dirty="0"/>
              <a:t>الكثير من الشركات الغير الربحية مثل المؤسسات الدينية والاجتماعية تستعمل أنواع مختلفة من التجارة الإلكترونية من اجل خفض تكاليف إدارة المؤسسة او لتحسين إدارة المؤسسة وخدمة الزبائن.</a:t>
            </a:r>
            <a:endParaRPr lang="en-US" dirty="0" smtClean="0">
              <a:effectLst/>
            </a:endParaRPr>
          </a:p>
          <a:p>
            <a:pPr lvl="0"/>
            <a:r>
              <a:rPr lang="ar-IQ" b="1" dirty="0"/>
              <a:t>التجارة الإلكترونية ما بين المؤسسات : تمثل جميع النشاطات الداخلية للمؤسسة غالبا تتم على شبكة داخلية للشركة و تشمل تبادل المنتجات او الخدمات او المعلومات مثل: بيع المنتجات الخاصة بالشركة الى الموظفين و تهدف الحد من كلفة إدارة المؤسسة </a:t>
            </a:r>
            <a:endParaRPr lang="en-US" dirty="0">
              <a:effectLst/>
            </a:endParaRPr>
          </a:p>
        </p:txBody>
      </p:sp>
    </p:spTree>
    <p:extLst>
      <p:ext uri="{BB962C8B-B14F-4D97-AF65-F5344CB8AC3E}">
        <p14:creationId xmlns:p14="http://schemas.microsoft.com/office/powerpoint/2010/main" val="316774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240" y="260648"/>
            <a:ext cx="8945760" cy="6001643"/>
          </a:xfrm>
          <a:prstGeom prst="rect">
            <a:avLst/>
          </a:prstGeom>
        </p:spPr>
        <p:txBody>
          <a:bodyPr wrap="square">
            <a:spAutoFit/>
          </a:bodyPr>
          <a:lstStyle/>
          <a:p>
            <a:pPr lvl="0"/>
            <a:r>
              <a:rPr lang="ar-IQ" sz="1600" b="1" dirty="0"/>
              <a:t>الفوائد الظاهرة للتجارة الإلكترونية:</a:t>
            </a:r>
            <a:endParaRPr lang="en-US" sz="1600" dirty="0" smtClean="0">
              <a:effectLst/>
            </a:endParaRPr>
          </a:p>
          <a:p>
            <a:pPr lvl="0"/>
            <a:r>
              <a:rPr lang="ar-IQ" sz="1600" b="1" dirty="0"/>
              <a:t>الوصول للعالم كله:</a:t>
            </a:r>
            <a:r>
              <a:rPr lang="ar-IQ" sz="1600" dirty="0"/>
              <a:t> </a:t>
            </a:r>
            <a:r>
              <a:rPr lang="ar-IQ" sz="1600" b="1" dirty="0"/>
              <a:t>وسعت التجارة الإلكترونية أسواق الاعمال المحلية والعالمية حيث أعطت الشركة الفرصة للموردين بأقل الأسعار وأسهل الطرق ومكنتها من الوصول لأكبر عدد من المستهلكين والبحث عن شركاء في العالم كله بأسهل الطرق للبيع بكميات اكثر.</a:t>
            </a:r>
            <a:endParaRPr lang="en-US" sz="1600" dirty="0" smtClean="0">
              <a:effectLst/>
            </a:endParaRPr>
          </a:p>
          <a:p>
            <a:pPr lvl="0"/>
            <a:r>
              <a:rPr lang="ar-IQ" sz="1600" b="1" dirty="0"/>
              <a:t>تقليل الكلفة:</a:t>
            </a:r>
            <a:r>
              <a:rPr lang="ar-IQ" sz="1600" dirty="0"/>
              <a:t> </a:t>
            </a:r>
            <a:r>
              <a:rPr lang="ar-IQ" sz="1600" b="1" dirty="0"/>
              <a:t>قللت التجارة </a:t>
            </a:r>
            <a:r>
              <a:rPr lang="ar-IQ" sz="1400" b="1" dirty="0"/>
              <a:t>الإلكترونية</a:t>
            </a:r>
            <a:r>
              <a:rPr lang="ar-IQ" sz="1600" b="1" dirty="0"/>
              <a:t> من تكلفة المنتجات الورقية من حيث قلة تكلفة انشائها وتوزيعها وتخزينها واسترجاع المعلومات منها حيث كان الشخص قديما يلجا الى ان يدخر مكتسبات العالية للحصول الى كتب النادرة مما سهلت له التجارة الإلكترونية للحصول على ذلك في منزله وبواسطة المنتجات.</a:t>
            </a:r>
            <a:endParaRPr lang="en-US" sz="1600" dirty="0" smtClean="0">
              <a:effectLst/>
            </a:endParaRPr>
          </a:p>
          <a:p>
            <a:pPr lvl="0"/>
            <a:r>
              <a:rPr lang="ar-IQ" sz="1600" b="1" dirty="0"/>
              <a:t>تحسين أداء سلسلة التوليد:</a:t>
            </a:r>
            <a:r>
              <a:rPr lang="ar-IQ" sz="1600" dirty="0"/>
              <a:t> </a:t>
            </a:r>
            <a:r>
              <a:rPr lang="ar-IQ" sz="1600" b="1" dirty="0"/>
              <a:t>ان عملية البحث عن موردين وموزعين للمنتجات تحتاج للكثير من الجهد والوقت كما ان التأخير في التسليم والخسائر الناتجة من التخزين السيء تكلف الكثير من الأموال وضياع الثقة للمنتج اما الان وبواسطة التجارة الإلكترونية استطاعت ان تقلل هذه المشاكل من حيث سهولة الوصول للموردين بمختلف العالم وبأقل الأسعار وسهولة الوصول للمخازن القريبة من البلد المنتج كما انها وفرت خاصية التصنيع حسب الطلب وقللت الحاجة للمخازن.</a:t>
            </a:r>
            <a:endParaRPr lang="en-US" sz="1600" dirty="0" smtClean="0">
              <a:effectLst/>
            </a:endParaRPr>
          </a:p>
          <a:p>
            <a:pPr lvl="0"/>
            <a:r>
              <a:rPr lang="ar-IQ" sz="1600" b="1" dirty="0"/>
              <a:t>استمرارية الوقت:</a:t>
            </a:r>
            <a:r>
              <a:rPr lang="ar-IQ" sz="1600" dirty="0"/>
              <a:t> </a:t>
            </a:r>
            <a:r>
              <a:rPr lang="ar-IQ" sz="1600" b="1" dirty="0"/>
              <a:t>لا يوجد في التجارة الإلكترونية اجازات او اوقات عمل محدده بل هي متوفرة في كل سنة وكل الأيام وعلى مدار الساعة.</a:t>
            </a:r>
            <a:endParaRPr lang="en-US" sz="1600" dirty="0" smtClean="0">
              <a:effectLst/>
            </a:endParaRPr>
          </a:p>
          <a:p>
            <a:pPr lvl="0"/>
            <a:r>
              <a:rPr lang="ar-IQ" sz="1600" b="1" dirty="0"/>
              <a:t>التصنيع حسب الطلب: سمحت التجارة الإلكترونية للمستهلك بان يحدد خصائص المنتج حسب مواصفات خاصه به وبأسعار منافسة ومناسبة وتسمى التصنيع حسب الطلب وسمحت بالإنتاج حسب خصوصية المستهلك.</a:t>
            </a:r>
            <a:endParaRPr lang="en-US" sz="1600" dirty="0" smtClean="0">
              <a:effectLst/>
            </a:endParaRPr>
          </a:p>
          <a:p>
            <a:pPr lvl="0"/>
            <a:r>
              <a:rPr lang="ar-IQ" sz="1600" b="1" dirty="0"/>
              <a:t>ظهور نماذج جديدة للأعمال: كالتجارة الجماعية و المشاركة بالمزايدات كمجموعة تجارية متكاملة ومن اهم النماذج التي ظهرت بظهور التجارة الإلكترونية.</a:t>
            </a:r>
            <a:endParaRPr lang="en-US" sz="1600" dirty="0" smtClean="0">
              <a:effectLst/>
            </a:endParaRPr>
          </a:p>
          <a:p>
            <a:pPr lvl="0"/>
            <a:r>
              <a:rPr lang="ar-IQ" sz="1600" b="1" dirty="0"/>
              <a:t>تقليل وقت تنفيذ المنتج</a:t>
            </a:r>
            <a:r>
              <a:rPr lang="ar-IQ" sz="1600" dirty="0"/>
              <a:t>: </a:t>
            </a:r>
            <a:r>
              <a:rPr lang="ar-IQ" sz="1600" b="1" dirty="0"/>
              <a:t>قللت التجارة الإلكترونية الوقت بين ظهور فكرة تصنيع سلعة وتنفيذ هذه الفكرة وظهورها بشكلها التجاري وذلك نتيجة التعامل وسهولة اجراء الاتصالات عبر التجارة الإلكترونية</a:t>
            </a:r>
            <a:r>
              <a:rPr lang="ar-IQ" sz="1600" b="1" dirty="0" smtClean="0"/>
              <a:t>.</a:t>
            </a:r>
            <a:endParaRPr lang="en-US" sz="1600" dirty="0" smtClean="0">
              <a:effectLst/>
            </a:endParaRPr>
          </a:p>
        </p:txBody>
      </p:sp>
    </p:spTree>
    <p:extLst>
      <p:ext uri="{BB962C8B-B14F-4D97-AF65-F5344CB8AC3E}">
        <p14:creationId xmlns:p14="http://schemas.microsoft.com/office/powerpoint/2010/main" val="1250493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496943" cy="5940088"/>
          </a:xfrm>
          <a:prstGeom prst="rect">
            <a:avLst/>
          </a:prstGeom>
        </p:spPr>
        <p:txBody>
          <a:bodyPr wrap="square">
            <a:spAutoFit/>
          </a:bodyPr>
          <a:lstStyle/>
          <a:p>
            <a:pPr lvl="0"/>
            <a:r>
              <a:rPr lang="ar-IQ" sz="2000" b="1" dirty="0" smtClean="0"/>
              <a:t>تقليل كلفة الاتصالات:</a:t>
            </a:r>
            <a:r>
              <a:rPr lang="ar-IQ" sz="2000" dirty="0" smtClean="0"/>
              <a:t> </a:t>
            </a:r>
            <a:r>
              <a:rPr lang="ar-IQ" sz="2000" b="1" dirty="0" smtClean="0"/>
              <a:t>كلفة الاتصالات الإلكترونية عبر الانترنت قليلة بالمقارنة بالاتصالات المحلية والخاصة.</a:t>
            </a:r>
            <a:endParaRPr lang="en-US" sz="2000" dirty="0" smtClean="0">
              <a:effectLst/>
            </a:endParaRPr>
          </a:p>
          <a:p>
            <a:pPr lvl="0"/>
            <a:r>
              <a:rPr lang="ar-IQ" sz="2000" b="1" dirty="0" smtClean="0"/>
              <a:t>تحسين العلاقة مع المستهلك:</a:t>
            </a:r>
            <a:r>
              <a:rPr lang="ar-IQ" sz="2000" dirty="0" smtClean="0"/>
              <a:t> </a:t>
            </a:r>
            <a:r>
              <a:rPr lang="ar-IQ" sz="2000" b="1" dirty="0" smtClean="0"/>
              <a:t>استطاعت الشركات الإلكترونية توسيع علاقتها مع المستهلك لأنها استطاعت الوصول له في كل مكان والوصول لرغباته وردة فعله تجاه منتجاتها والتعديل عليها بناء على هذه الرغبات.</a:t>
            </a:r>
            <a:endParaRPr lang="en-US" sz="2000" dirty="0" smtClean="0">
              <a:effectLst/>
            </a:endParaRPr>
          </a:p>
          <a:p>
            <a:pPr lvl="0"/>
            <a:r>
              <a:rPr lang="ar-IQ" sz="2000" b="1" dirty="0" smtClean="0"/>
              <a:t>التطور السريع لمنتج:</a:t>
            </a:r>
            <a:r>
              <a:rPr lang="ar-IQ" sz="2000" dirty="0" smtClean="0"/>
              <a:t> </a:t>
            </a:r>
            <a:r>
              <a:rPr lang="ar-IQ" sz="2000" b="1" dirty="0" smtClean="0"/>
              <a:t>يمكن تمويل المنتجات على شبكة الانترنت والاسعار في كالوكات بصورة سريعة ومتطورة كما يمكن عرض المنتجات الجديدة بصورة دائمة.</a:t>
            </a:r>
          </a:p>
          <a:p>
            <a:pPr lvl="0"/>
            <a:r>
              <a:rPr lang="ar-IQ" sz="2000" b="1" dirty="0" smtClean="0"/>
              <a:t>فوائد </a:t>
            </a:r>
            <a:r>
              <a:rPr lang="ar-IQ" sz="2000" b="1" dirty="0"/>
              <a:t>التجارة الإلكترونية للمستهلك:</a:t>
            </a:r>
            <a:endParaRPr lang="en-US" sz="2000" dirty="0" smtClean="0">
              <a:effectLst/>
            </a:endParaRPr>
          </a:p>
          <a:p>
            <a:pPr lvl="0"/>
            <a:r>
              <a:rPr lang="ar-IQ" sz="2000" b="1" dirty="0"/>
              <a:t>الإبحار عبر شبكة الانترنت: مكنت التجارة الإلكترونية المستهلك من الإبحار عبر شبكة الحاسوب وهو في منزله أو مكتبه للتسوق بأي من الأوقات في حياته اليومية.</a:t>
            </a:r>
            <a:endParaRPr lang="en-US" sz="2000" dirty="0" smtClean="0">
              <a:effectLst/>
            </a:endParaRPr>
          </a:p>
          <a:p>
            <a:pPr lvl="0"/>
            <a:r>
              <a:rPr lang="ar-IQ" sz="2000" b="1" dirty="0"/>
              <a:t>منتجات وخدمات متنوعة: توفرت للمستهلك الفرصة لزيادة مساحة خياراته واحتياجاته حيث تحول عالمه من عالم محلي ضيق الى عالم الأوسع بكل خياراته.</a:t>
            </a:r>
            <a:endParaRPr lang="en-US" sz="2000" dirty="0" smtClean="0">
              <a:effectLst/>
            </a:endParaRPr>
          </a:p>
          <a:p>
            <a:pPr lvl="0"/>
            <a:r>
              <a:rPr lang="ar-IQ" sz="2000" b="1" dirty="0"/>
              <a:t>التوصيل الفوري: تمكن المستهلك من الحصول على منتجاته الإلكترونية بأسرع وقت مثل الملفات الرقمية كالأغاني والموسيقى والألعاب.</a:t>
            </a:r>
            <a:endParaRPr lang="en-US" sz="2000" dirty="0" smtClean="0">
              <a:effectLst/>
            </a:endParaRPr>
          </a:p>
          <a:p>
            <a:pPr lvl="0"/>
            <a:r>
              <a:rPr lang="ar-IQ" sz="2000" b="1" dirty="0"/>
              <a:t>المنتجات والخدمات الرخيصة: زادت فرصة المستهلك للحصول على المنتجات والخدمات بسعر اقل بواسطة التجارة الإلكترونية</a:t>
            </a:r>
            <a:r>
              <a:rPr lang="ar-IQ" sz="2000" b="1" dirty="0" smtClean="0"/>
              <a:t>.</a:t>
            </a:r>
            <a:endParaRPr lang="en-US" sz="2000" dirty="0" smtClean="0">
              <a:effectLst/>
            </a:endParaRPr>
          </a:p>
        </p:txBody>
      </p:sp>
    </p:spTree>
    <p:extLst>
      <p:ext uri="{BB962C8B-B14F-4D97-AF65-F5344CB8AC3E}">
        <p14:creationId xmlns:p14="http://schemas.microsoft.com/office/powerpoint/2010/main" val="258600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496944" cy="5016758"/>
          </a:xfrm>
          <a:prstGeom prst="rect">
            <a:avLst/>
          </a:prstGeom>
        </p:spPr>
        <p:txBody>
          <a:bodyPr wrap="square">
            <a:spAutoFit/>
          </a:bodyPr>
          <a:lstStyle/>
          <a:p>
            <a:pPr lvl="0"/>
            <a:r>
              <a:rPr lang="ar-IQ" sz="1600" b="1" dirty="0" smtClean="0"/>
              <a:t>توفير المعلومات: تمكن المستهلك من الحصول على المعلومات المطلوبة بدقائق معلومة بدلاً من الأيام والاسابيع كما في التجارة الاعتيادية.</a:t>
            </a:r>
            <a:endParaRPr lang="en-US" sz="1600" dirty="0" smtClean="0">
              <a:effectLst/>
            </a:endParaRPr>
          </a:p>
          <a:p>
            <a:pPr lvl="0"/>
            <a:r>
              <a:rPr lang="ar-IQ" sz="1600" b="1" dirty="0" smtClean="0"/>
              <a:t>المشاركة في المزايدات: اتاحة فرصة للمستهلك المشاركة بالمزادات وسمحت له البيع والشراء بصورة سريعة والحصول على المقتنيات الثمينة والنادرة إذا رغب بذلك.</a:t>
            </a:r>
            <a:endParaRPr lang="en-US" sz="1600" dirty="0" smtClean="0">
              <a:effectLst/>
            </a:endParaRPr>
          </a:p>
          <a:p>
            <a:pPr lvl="0"/>
            <a:r>
              <a:rPr lang="ar-IQ" sz="1600" b="1" dirty="0" smtClean="0"/>
              <a:t>الاتصالات الإلكترونية: تمكن المستهلك الاتصال مع المستهلكين الاخرين وتبادل الأفكار والآراء حول المواضيع المشتركة.</a:t>
            </a:r>
            <a:endParaRPr lang="en-US" sz="1600" dirty="0" smtClean="0">
              <a:effectLst/>
            </a:endParaRPr>
          </a:p>
          <a:p>
            <a:r>
              <a:rPr lang="ar-IQ" sz="1600" b="1" dirty="0" smtClean="0"/>
              <a:t>الحصول على المنتجات: تمكن المستهلك من الحصول على منتجات وخدمات بمواصفات خاصة به يحددها حسب احتياجاته الخاصة وفي بعض الدول لا يفرض على الاعمال الإلكترونية المباشرة رسوم وضرائب خاصة.</a:t>
            </a:r>
          </a:p>
          <a:p>
            <a:pPr lvl="0"/>
            <a:r>
              <a:rPr lang="ar-IQ" sz="1600" b="1" dirty="0" smtClean="0"/>
              <a:t>فوائد </a:t>
            </a:r>
            <a:r>
              <a:rPr lang="ar-IQ" sz="1600" b="1" dirty="0"/>
              <a:t>التجارة الإلكترونية على المجتمع:</a:t>
            </a:r>
            <a:endParaRPr lang="en-US" sz="1600" dirty="0"/>
          </a:p>
          <a:p>
            <a:pPr lvl="0"/>
            <a:r>
              <a:rPr lang="ar-IQ" sz="1600" b="1" dirty="0"/>
              <a:t>المجتمع الالكتروني يختف عن المجتمع العادي من حيث قدرة الأشخاص على العمل والحصول على الدورات التدريبية الدراسية في المنزل والمكتب دون الحاجة للسعر واستخدام وسائل النقل المختلفة مما يؤدي الى تقليل كلفة النقل العام والخاص.</a:t>
            </a:r>
            <a:endParaRPr lang="en-US" sz="1600" dirty="0" smtClean="0">
              <a:effectLst/>
            </a:endParaRPr>
          </a:p>
          <a:p>
            <a:pPr lvl="0"/>
            <a:r>
              <a:rPr lang="ar-IQ" sz="1600" b="1" dirty="0"/>
              <a:t>رفع مستوى المجتمع عن طريق تلبية مختلف حاجاته يستطيع المستهلك الوصول الى المنتجات وخدمات المميزة وبأقل الأسعار وأدى ذلك الى زيادة مساحة رغباته وطلباته وتوفير المنتجات والخدمات التي كان من الصعب توفرها في السابق ضمن مجتمعه المحلي.</a:t>
            </a:r>
            <a:endParaRPr lang="en-US" sz="1600" dirty="0" smtClean="0">
              <a:effectLst/>
            </a:endParaRPr>
          </a:p>
          <a:p>
            <a:pPr lvl="0"/>
            <a:r>
              <a:rPr lang="ar-IQ" sz="1600" b="1" dirty="0"/>
              <a:t>توفير الخدمات العامة للتجارة الإلكترونية والحكومة الإلكترونية وفرت للمواطن الخدمات الحكومية مثل التعليم والصحة والضمان الاجتماعي عبر الانترنت وقللت من كلفة الحصول على هذه الخدمات الإلكترونية فيها.</a:t>
            </a:r>
            <a:endParaRPr lang="en-US" sz="1600" dirty="0">
              <a:effectLst/>
            </a:endParaRPr>
          </a:p>
        </p:txBody>
      </p:sp>
    </p:spTree>
    <p:extLst>
      <p:ext uri="{BB962C8B-B14F-4D97-AF65-F5344CB8AC3E}">
        <p14:creationId xmlns:p14="http://schemas.microsoft.com/office/powerpoint/2010/main" val="735383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66788"/>
            <a:ext cx="7632848" cy="4231928"/>
          </a:xfrm>
          <a:prstGeom prst="rect">
            <a:avLst/>
          </a:prstGeom>
        </p:spPr>
        <p:txBody>
          <a:bodyPr wrap="square">
            <a:spAutoFit/>
          </a:bodyPr>
          <a:lstStyle/>
          <a:p>
            <a:pPr lvl="0"/>
            <a:r>
              <a:rPr lang="ar-IQ" sz="2000" b="1" dirty="0"/>
              <a:t>معوقات و محددات التجارة الإلكترونية: هنالك نوعين منها </a:t>
            </a:r>
            <a:endParaRPr lang="en-US" sz="2000" dirty="0"/>
          </a:p>
          <a:p>
            <a:r>
              <a:rPr lang="ar-IQ" sz="2000" b="1" dirty="0"/>
              <a:t>اولا- معوقات تقنية  </a:t>
            </a:r>
            <a:endParaRPr lang="en-US" sz="2000" dirty="0"/>
          </a:p>
          <a:p>
            <a:pPr lvl="0"/>
            <a:r>
              <a:rPr lang="ar-IQ" sz="2000" b="1" dirty="0"/>
              <a:t>ثانيا - معوقات غير تقنية</a:t>
            </a:r>
            <a:endParaRPr lang="en-US" sz="2000" dirty="0"/>
          </a:p>
          <a:p>
            <a:r>
              <a:rPr lang="ar-IQ" sz="900" b="1" dirty="0"/>
              <a:t>         </a:t>
            </a:r>
            <a:endParaRPr lang="en-US" sz="2000" dirty="0" smtClean="0">
              <a:effectLst/>
            </a:endParaRPr>
          </a:p>
          <a:p>
            <a:r>
              <a:rPr lang="ar-IQ" sz="2000" b="1" dirty="0"/>
              <a:t> اولا - المعوقات التقنية: </a:t>
            </a:r>
            <a:endParaRPr lang="en-US" sz="2000" dirty="0" smtClean="0">
              <a:effectLst/>
            </a:endParaRPr>
          </a:p>
          <a:p>
            <a:pPr lvl="2"/>
            <a:r>
              <a:rPr lang="ar-IQ" sz="2000" b="1" dirty="0"/>
              <a:t>ما زالت المواصفات المعيارية لمفهوم الجودة السرية والموثوقة غير محددة بصورة واضحة.</a:t>
            </a:r>
            <a:endParaRPr lang="en-US" sz="2000" dirty="0" smtClean="0">
              <a:effectLst/>
            </a:endParaRPr>
          </a:p>
          <a:p>
            <a:pPr lvl="2"/>
            <a:r>
              <a:rPr lang="ar-IQ" sz="2000" b="1" dirty="0"/>
              <a:t>شبكات الاتصالات ما زالت غير كفوءة خاصة من مجالات شبكات الهواتف المحمولة.</a:t>
            </a:r>
            <a:endParaRPr lang="en-US" sz="2000" dirty="0" smtClean="0">
              <a:effectLst/>
            </a:endParaRPr>
          </a:p>
          <a:p>
            <a:pPr lvl="2"/>
            <a:r>
              <a:rPr lang="ar-IQ" sz="2000" b="1" dirty="0"/>
              <a:t>أدوات تطوير البرمجيات ما زالت في مرحلة التطور.</a:t>
            </a:r>
            <a:endParaRPr lang="en-US" sz="2000" dirty="0" smtClean="0">
              <a:effectLst/>
            </a:endParaRPr>
          </a:p>
          <a:p>
            <a:pPr lvl="2"/>
            <a:r>
              <a:rPr lang="ar-IQ" sz="2000" b="1" dirty="0"/>
              <a:t>ما زالت هناك صعوبة في برمجيات التجارة الإلكترونية وتكاملها مع شبكة الانترنت حيث توجد حاجة مستمر للتطوير و تقديمها خدمات الانترنت بالإضافة لتطوير شبكات الحاسوب مما يؤدي أحيانا لزيادة الكلفة.</a:t>
            </a:r>
            <a:endParaRPr lang="en-US" sz="2000" dirty="0" smtClean="0">
              <a:effectLst/>
            </a:endParaRPr>
          </a:p>
          <a:p>
            <a:pPr lvl="2"/>
            <a:r>
              <a:rPr lang="ar-IQ" sz="2000" b="1" dirty="0"/>
              <a:t>الاشتراك في شبكة الانترنت في بعض الدول ما زال مكلف وغير كفوء</a:t>
            </a:r>
            <a:endParaRPr lang="en-US" sz="2000" dirty="0">
              <a:effectLst/>
            </a:endParaRPr>
          </a:p>
        </p:txBody>
      </p:sp>
    </p:spTree>
    <p:extLst>
      <p:ext uri="{BB962C8B-B14F-4D97-AF65-F5344CB8AC3E}">
        <p14:creationId xmlns:p14="http://schemas.microsoft.com/office/powerpoint/2010/main" val="22896963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TotalTime>
  <Words>9024</Words>
  <Application>Microsoft Office PowerPoint</Application>
  <PresentationFormat>On-screen Show (4:3)</PresentationFormat>
  <Paragraphs>555</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Trek</vt:lpstr>
      <vt:lpstr>التجارة الالكترونية Electronic Commerce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التجارة الالكترونية Electronic Commerce</dc:title>
  <dc:creator>AL-Laith-Co</dc:creator>
  <cp:lastModifiedBy>AL-Laith-Co</cp:lastModifiedBy>
  <cp:revision>6</cp:revision>
  <dcterms:created xsi:type="dcterms:W3CDTF">2019-11-22T16:45:17Z</dcterms:created>
  <dcterms:modified xsi:type="dcterms:W3CDTF">2021-04-24T08:56:01Z</dcterms:modified>
</cp:coreProperties>
</file>